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
  </p:notesMasterIdLst>
  <p:sldIdLst>
    <p:sldId id="256" r:id="rId2"/>
  </p:sldIdLst>
  <p:sldSz cx="21383625"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67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F9C8"/>
    <a:srgbClr val="60F5C5"/>
    <a:srgbClr val="58DEB3"/>
    <a:srgbClr val="51CFC3"/>
    <a:srgbClr val="7AB9AF"/>
    <a:srgbClr val="49B9AF"/>
    <a:srgbClr val="FFFF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58"/>
  </p:normalViewPr>
  <p:slideViewPr>
    <p:cSldViewPr showGuides="1">
      <p:cViewPr>
        <p:scale>
          <a:sx n="53" d="100"/>
          <a:sy n="53" d="100"/>
        </p:scale>
        <p:origin x="306" y="102"/>
      </p:cViewPr>
      <p:guideLst>
        <p:guide orient="horz" pos="9536"/>
        <p:guide pos="6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C07E61-D926-5C4F-89C8-4B6C90AD079C}" type="datetimeFigureOut">
              <a:rPr lang="en-BN" smtClean="0"/>
              <a:t>05/07/2025</a:t>
            </a:fld>
            <a:endParaRPr lang="en-BN"/>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B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29D68-87F3-984B-83A9-C551F024F733}" type="slidenum">
              <a:rPr lang="en-BN" smtClean="0"/>
              <a:t>‹#›</a:t>
            </a:fld>
            <a:endParaRPr lang="en-BN"/>
          </a:p>
        </p:txBody>
      </p:sp>
    </p:spTree>
    <p:extLst>
      <p:ext uri="{BB962C8B-B14F-4D97-AF65-F5344CB8AC3E}">
        <p14:creationId xmlns:p14="http://schemas.microsoft.com/office/powerpoint/2010/main" val="232487356"/>
      </p:ext>
    </p:extLst>
  </p:cSld>
  <p:clrMap bg1="lt1" tx1="dk1" bg2="lt2" tx2="dk2" accent1="accent1" accent2="accent2" accent3="accent3" accent4="accent4" accent5="accent5" accent6="accent6" hlink="hlink" folHlink="folHlink"/>
  <p:notesStyle>
    <a:lvl1pPr marL="0" algn="l" defTabSz="2151995" rtl="0" eaLnBrk="1" latinLnBrk="0" hangingPunct="1">
      <a:defRPr sz="2823" kern="1200">
        <a:solidFill>
          <a:schemeClr val="tx1"/>
        </a:solidFill>
        <a:latin typeface="+mn-lt"/>
        <a:ea typeface="+mn-ea"/>
        <a:cs typeface="+mn-cs"/>
      </a:defRPr>
    </a:lvl1pPr>
    <a:lvl2pPr marL="1075998" algn="l" defTabSz="2151995" rtl="0" eaLnBrk="1" latinLnBrk="0" hangingPunct="1">
      <a:defRPr sz="2823" kern="1200">
        <a:solidFill>
          <a:schemeClr val="tx1"/>
        </a:solidFill>
        <a:latin typeface="+mn-lt"/>
        <a:ea typeface="+mn-ea"/>
        <a:cs typeface="+mn-cs"/>
      </a:defRPr>
    </a:lvl2pPr>
    <a:lvl3pPr marL="2151995" algn="l" defTabSz="2151995" rtl="0" eaLnBrk="1" latinLnBrk="0" hangingPunct="1">
      <a:defRPr sz="2823" kern="1200">
        <a:solidFill>
          <a:schemeClr val="tx1"/>
        </a:solidFill>
        <a:latin typeface="+mn-lt"/>
        <a:ea typeface="+mn-ea"/>
        <a:cs typeface="+mn-cs"/>
      </a:defRPr>
    </a:lvl3pPr>
    <a:lvl4pPr marL="3227995" algn="l" defTabSz="2151995" rtl="0" eaLnBrk="1" latinLnBrk="0" hangingPunct="1">
      <a:defRPr sz="2823" kern="1200">
        <a:solidFill>
          <a:schemeClr val="tx1"/>
        </a:solidFill>
        <a:latin typeface="+mn-lt"/>
        <a:ea typeface="+mn-ea"/>
        <a:cs typeface="+mn-cs"/>
      </a:defRPr>
    </a:lvl4pPr>
    <a:lvl5pPr marL="4303993" algn="l" defTabSz="2151995" rtl="0" eaLnBrk="1" latinLnBrk="0" hangingPunct="1">
      <a:defRPr sz="2823" kern="1200">
        <a:solidFill>
          <a:schemeClr val="tx1"/>
        </a:solidFill>
        <a:latin typeface="+mn-lt"/>
        <a:ea typeface="+mn-ea"/>
        <a:cs typeface="+mn-cs"/>
      </a:defRPr>
    </a:lvl5pPr>
    <a:lvl6pPr marL="5379991" algn="l" defTabSz="2151995" rtl="0" eaLnBrk="1" latinLnBrk="0" hangingPunct="1">
      <a:defRPr sz="2823" kern="1200">
        <a:solidFill>
          <a:schemeClr val="tx1"/>
        </a:solidFill>
        <a:latin typeface="+mn-lt"/>
        <a:ea typeface="+mn-ea"/>
        <a:cs typeface="+mn-cs"/>
      </a:defRPr>
    </a:lvl6pPr>
    <a:lvl7pPr marL="6455988" algn="l" defTabSz="2151995" rtl="0" eaLnBrk="1" latinLnBrk="0" hangingPunct="1">
      <a:defRPr sz="2823" kern="1200">
        <a:solidFill>
          <a:schemeClr val="tx1"/>
        </a:solidFill>
        <a:latin typeface="+mn-lt"/>
        <a:ea typeface="+mn-ea"/>
        <a:cs typeface="+mn-cs"/>
      </a:defRPr>
    </a:lvl7pPr>
    <a:lvl8pPr marL="7531986" algn="l" defTabSz="2151995" rtl="0" eaLnBrk="1" latinLnBrk="0" hangingPunct="1">
      <a:defRPr sz="2823" kern="1200">
        <a:solidFill>
          <a:schemeClr val="tx1"/>
        </a:solidFill>
        <a:latin typeface="+mn-lt"/>
        <a:ea typeface="+mn-ea"/>
        <a:cs typeface="+mn-cs"/>
      </a:defRPr>
    </a:lvl8pPr>
    <a:lvl9pPr marL="8607985" algn="l" defTabSz="2151995" rtl="0" eaLnBrk="1" latinLnBrk="0" hangingPunct="1">
      <a:defRPr sz="28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N" dirty="0"/>
          </a:p>
        </p:txBody>
      </p:sp>
      <p:sp>
        <p:nvSpPr>
          <p:cNvPr id="4" name="Slide Number Placeholder 3"/>
          <p:cNvSpPr>
            <a:spLocks noGrp="1"/>
          </p:cNvSpPr>
          <p:nvPr>
            <p:ph type="sldNum" sz="quarter" idx="5"/>
          </p:nvPr>
        </p:nvSpPr>
        <p:spPr/>
        <p:txBody>
          <a:bodyPr/>
          <a:lstStyle/>
          <a:p>
            <a:fld id="{4A629D68-87F3-984B-83A9-C551F024F733}" type="slidenum">
              <a:rPr lang="en-BN" smtClean="0"/>
              <a:t>1</a:t>
            </a:fld>
            <a:endParaRPr lang="en-BN"/>
          </a:p>
        </p:txBody>
      </p:sp>
    </p:spTree>
    <p:extLst>
      <p:ext uri="{BB962C8B-B14F-4D97-AF65-F5344CB8AC3E}">
        <p14:creationId xmlns:p14="http://schemas.microsoft.com/office/powerpoint/2010/main" val="3342271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54765"/>
            <a:ext cx="18176081" cy="10540259"/>
          </a:xfrm>
        </p:spPr>
        <p:txBody>
          <a:bodyPr anchor="b"/>
          <a:lstStyle>
            <a:lvl1pPr algn="ctr">
              <a:defRPr sz="14031"/>
            </a:lvl1pPr>
          </a:lstStyle>
          <a:p>
            <a:r>
              <a:rPr lang="en-GB"/>
              <a:t>Click to edit Master title style</a:t>
            </a:r>
            <a:endParaRPr lang="en-US" dirty="0"/>
          </a:p>
        </p:txBody>
      </p:sp>
      <p:sp>
        <p:nvSpPr>
          <p:cNvPr id="3" name="Subtitle 2"/>
          <p:cNvSpPr>
            <a:spLocks noGrp="1"/>
          </p:cNvSpPr>
          <p:nvPr>
            <p:ph type="subTitle" idx="1"/>
          </p:nvPr>
        </p:nvSpPr>
        <p:spPr>
          <a:xfrm>
            <a:off x="2672953" y="15901497"/>
            <a:ext cx="16037719" cy="7309499"/>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B89AA35-CA1A-264A-86AD-8B27B1AF1FBD}" type="datetimeFigureOut">
              <a:rPr lang="en-BN" smtClean="0"/>
              <a:t>05/07/2025</a:t>
            </a:fld>
            <a:endParaRPr lang="en-BN"/>
          </a:p>
        </p:txBody>
      </p:sp>
      <p:sp>
        <p:nvSpPr>
          <p:cNvPr id="5" name="Footer Placeholder 4"/>
          <p:cNvSpPr>
            <a:spLocks noGrp="1"/>
          </p:cNvSpPr>
          <p:nvPr>
            <p:ph type="ftr" sz="quarter" idx="11"/>
          </p:nvPr>
        </p:nvSpPr>
        <p:spPr/>
        <p:txBody>
          <a:bodyPr/>
          <a:lstStyle/>
          <a:p>
            <a:endParaRPr lang="en-BN"/>
          </a:p>
        </p:txBody>
      </p:sp>
      <p:sp>
        <p:nvSpPr>
          <p:cNvPr id="6" name="Slide Number Placeholder 5"/>
          <p:cNvSpPr>
            <a:spLocks noGrp="1"/>
          </p:cNvSpPr>
          <p:nvPr>
            <p:ph type="sldNum" sz="quarter" idx="12"/>
          </p:nvPr>
        </p:nvSpPr>
        <p:spPr/>
        <p:txBody>
          <a:bodyPr/>
          <a:lstStyle/>
          <a:p>
            <a:fld id="{B54010FA-9662-FE40-801F-7436F6267ADD}" type="slidenum">
              <a:rPr lang="en-BN" smtClean="0"/>
              <a:t>‹#›</a:t>
            </a:fld>
            <a:endParaRPr lang="en-BN"/>
          </a:p>
        </p:txBody>
      </p:sp>
    </p:spTree>
    <p:extLst>
      <p:ext uri="{BB962C8B-B14F-4D97-AF65-F5344CB8AC3E}">
        <p14:creationId xmlns:p14="http://schemas.microsoft.com/office/powerpoint/2010/main" val="3294139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B89AA35-CA1A-264A-86AD-8B27B1AF1FBD}" type="datetimeFigureOut">
              <a:rPr lang="en-BN" smtClean="0"/>
              <a:t>05/07/2025</a:t>
            </a:fld>
            <a:endParaRPr lang="en-BN"/>
          </a:p>
        </p:txBody>
      </p:sp>
      <p:sp>
        <p:nvSpPr>
          <p:cNvPr id="5" name="Footer Placeholder 4"/>
          <p:cNvSpPr>
            <a:spLocks noGrp="1"/>
          </p:cNvSpPr>
          <p:nvPr>
            <p:ph type="ftr" sz="quarter" idx="11"/>
          </p:nvPr>
        </p:nvSpPr>
        <p:spPr/>
        <p:txBody>
          <a:bodyPr/>
          <a:lstStyle/>
          <a:p>
            <a:endParaRPr lang="en-BN"/>
          </a:p>
        </p:txBody>
      </p:sp>
      <p:sp>
        <p:nvSpPr>
          <p:cNvPr id="6" name="Slide Number Placeholder 5"/>
          <p:cNvSpPr>
            <a:spLocks noGrp="1"/>
          </p:cNvSpPr>
          <p:nvPr>
            <p:ph type="sldNum" sz="quarter" idx="12"/>
          </p:nvPr>
        </p:nvSpPr>
        <p:spPr/>
        <p:txBody>
          <a:bodyPr/>
          <a:lstStyle/>
          <a:p>
            <a:fld id="{B54010FA-9662-FE40-801F-7436F6267ADD}" type="slidenum">
              <a:rPr lang="en-BN" smtClean="0"/>
              <a:t>‹#›</a:t>
            </a:fld>
            <a:endParaRPr lang="en-BN"/>
          </a:p>
        </p:txBody>
      </p:sp>
    </p:spTree>
    <p:extLst>
      <p:ext uri="{BB962C8B-B14F-4D97-AF65-F5344CB8AC3E}">
        <p14:creationId xmlns:p14="http://schemas.microsoft.com/office/powerpoint/2010/main" val="190044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B89AA35-CA1A-264A-86AD-8B27B1AF1FBD}" type="datetimeFigureOut">
              <a:rPr lang="en-BN" smtClean="0"/>
              <a:t>05/07/2025</a:t>
            </a:fld>
            <a:endParaRPr lang="en-BN"/>
          </a:p>
        </p:txBody>
      </p:sp>
      <p:sp>
        <p:nvSpPr>
          <p:cNvPr id="5" name="Footer Placeholder 4"/>
          <p:cNvSpPr>
            <a:spLocks noGrp="1"/>
          </p:cNvSpPr>
          <p:nvPr>
            <p:ph type="ftr" sz="quarter" idx="11"/>
          </p:nvPr>
        </p:nvSpPr>
        <p:spPr/>
        <p:txBody>
          <a:bodyPr/>
          <a:lstStyle/>
          <a:p>
            <a:endParaRPr lang="en-BN"/>
          </a:p>
        </p:txBody>
      </p:sp>
      <p:sp>
        <p:nvSpPr>
          <p:cNvPr id="6" name="Slide Number Placeholder 5"/>
          <p:cNvSpPr>
            <a:spLocks noGrp="1"/>
          </p:cNvSpPr>
          <p:nvPr>
            <p:ph type="sldNum" sz="quarter" idx="12"/>
          </p:nvPr>
        </p:nvSpPr>
        <p:spPr/>
        <p:txBody>
          <a:bodyPr/>
          <a:lstStyle/>
          <a:p>
            <a:fld id="{B54010FA-9662-FE40-801F-7436F6267ADD}" type="slidenum">
              <a:rPr lang="en-BN" smtClean="0"/>
              <a:t>‹#›</a:t>
            </a:fld>
            <a:endParaRPr lang="en-BN"/>
          </a:p>
        </p:txBody>
      </p:sp>
    </p:spTree>
    <p:extLst>
      <p:ext uri="{BB962C8B-B14F-4D97-AF65-F5344CB8AC3E}">
        <p14:creationId xmlns:p14="http://schemas.microsoft.com/office/powerpoint/2010/main" val="185244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B89AA35-CA1A-264A-86AD-8B27B1AF1FBD}" type="datetimeFigureOut">
              <a:rPr lang="en-BN" smtClean="0"/>
              <a:t>05/07/2025</a:t>
            </a:fld>
            <a:endParaRPr lang="en-BN"/>
          </a:p>
        </p:txBody>
      </p:sp>
      <p:sp>
        <p:nvSpPr>
          <p:cNvPr id="5" name="Footer Placeholder 4"/>
          <p:cNvSpPr>
            <a:spLocks noGrp="1"/>
          </p:cNvSpPr>
          <p:nvPr>
            <p:ph type="ftr" sz="quarter" idx="11"/>
          </p:nvPr>
        </p:nvSpPr>
        <p:spPr/>
        <p:txBody>
          <a:bodyPr/>
          <a:lstStyle/>
          <a:p>
            <a:endParaRPr lang="en-BN"/>
          </a:p>
        </p:txBody>
      </p:sp>
      <p:sp>
        <p:nvSpPr>
          <p:cNvPr id="6" name="Slide Number Placeholder 5"/>
          <p:cNvSpPr>
            <a:spLocks noGrp="1"/>
          </p:cNvSpPr>
          <p:nvPr>
            <p:ph type="sldNum" sz="quarter" idx="12"/>
          </p:nvPr>
        </p:nvSpPr>
        <p:spPr/>
        <p:txBody>
          <a:bodyPr/>
          <a:lstStyle/>
          <a:p>
            <a:fld id="{B54010FA-9662-FE40-801F-7436F6267ADD}" type="slidenum">
              <a:rPr lang="en-BN" smtClean="0"/>
              <a:t>‹#›</a:t>
            </a:fld>
            <a:endParaRPr lang="en-BN"/>
          </a:p>
        </p:txBody>
      </p:sp>
    </p:spTree>
    <p:extLst>
      <p:ext uri="{BB962C8B-B14F-4D97-AF65-F5344CB8AC3E}">
        <p14:creationId xmlns:p14="http://schemas.microsoft.com/office/powerpoint/2010/main" val="379468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GB"/>
              <a:t>Click to edit Master title style</a:t>
            </a:r>
            <a:endParaRPr lang="en-US" dirty="0"/>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tint val="82000"/>
                  </a:schemeClr>
                </a:solidFill>
              </a:defRPr>
            </a:lvl1pPr>
            <a:lvl2pPr marL="1069162" indent="0">
              <a:buNone/>
              <a:defRPr sz="4677">
                <a:solidFill>
                  <a:schemeClr val="tx1">
                    <a:tint val="82000"/>
                  </a:schemeClr>
                </a:solidFill>
              </a:defRPr>
            </a:lvl2pPr>
            <a:lvl3pPr marL="2138324" indent="0">
              <a:buNone/>
              <a:defRPr sz="4209">
                <a:solidFill>
                  <a:schemeClr val="tx1">
                    <a:tint val="82000"/>
                  </a:schemeClr>
                </a:solidFill>
              </a:defRPr>
            </a:lvl3pPr>
            <a:lvl4pPr marL="3207487" indent="0">
              <a:buNone/>
              <a:defRPr sz="3742">
                <a:solidFill>
                  <a:schemeClr val="tx1">
                    <a:tint val="82000"/>
                  </a:schemeClr>
                </a:solidFill>
              </a:defRPr>
            </a:lvl4pPr>
            <a:lvl5pPr marL="4276649" indent="0">
              <a:buNone/>
              <a:defRPr sz="3742">
                <a:solidFill>
                  <a:schemeClr val="tx1">
                    <a:tint val="82000"/>
                  </a:schemeClr>
                </a:solidFill>
              </a:defRPr>
            </a:lvl5pPr>
            <a:lvl6pPr marL="5345811" indent="0">
              <a:buNone/>
              <a:defRPr sz="3742">
                <a:solidFill>
                  <a:schemeClr val="tx1">
                    <a:tint val="82000"/>
                  </a:schemeClr>
                </a:solidFill>
              </a:defRPr>
            </a:lvl6pPr>
            <a:lvl7pPr marL="6414973" indent="0">
              <a:buNone/>
              <a:defRPr sz="3742">
                <a:solidFill>
                  <a:schemeClr val="tx1">
                    <a:tint val="82000"/>
                  </a:schemeClr>
                </a:solidFill>
              </a:defRPr>
            </a:lvl7pPr>
            <a:lvl8pPr marL="7484135" indent="0">
              <a:buNone/>
              <a:defRPr sz="3742">
                <a:solidFill>
                  <a:schemeClr val="tx1">
                    <a:tint val="82000"/>
                  </a:schemeClr>
                </a:solidFill>
              </a:defRPr>
            </a:lvl8pPr>
            <a:lvl9pPr marL="8553298" indent="0">
              <a:buNone/>
              <a:defRPr sz="3742">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B89AA35-CA1A-264A-86AD-8B27B1AF1FBD}" type="datetimeFigureOut">
              <a:rPr lang="en-BN" smtClean="0"/>
              <a:t>05/07/2025</a:t>
            </a:fld>
            <a:endParaRPr lang="en-BN"/>
          </a:p>
        </p:txBody>
      </p:sp>
      <p:sp>
        <p:nvSpPr>
          <p:cNvPr id="5" name="Footer Placeholder 4"/>
          <p:cNvSpPr>
            <a:spLocks noGrp="1"/>
          </p:cNvSpPr>
          <p:nvPr>
            <p:ph type="ftr" sz="quarter" idx="11"/>
          </p:nvPr>
        </p:nvSpPr>
        <p:spPr/>
        <p:txBody>
          <a:bodyPr/>
          <a:lstStyle/>
          <a:p>
            <a:endParaRPr lang="en-BN"/>
          </a:p>
        </p:txBody>
      </p:sp>
      <p:sp>
        <p:nvSpPr>
          <p:cNvPr id="6" name="Slide Number Placeholder 5"/>
          <p:cNvSpPr>
            <a:spLocks noGrp="1"/>
          </p:cNvSpPr>
          <p:nvPr>
            <p:ph type="sldNum" sz="quarter" idx="12"/>
          </p:nvPr>
        </p:nvSpPr>
        <p:spPr/>
        <p:txBody>
          <a:bodyPr/>
          <a:lstStyle/>
          <a:p>
            <a:fld id="{B54010FA-9662-FE40-801F-7436F6267ADD}" type="slidenum">
              <a:rPr lang="en-BN" smtClean="0"/>
              <a:t>‹#›</a:t>
            </a:fld>
            <a:endParaRPr lang="en-BN"/>
          </a:p>
        </p:txBody>
      </p:sp>
    </p:spTree>
    <p:extLst>
      <p:ext uri="{BB962C8B-B14F-4D97-AF65-F5344CB8AC3E}">
        <p14:creationId xmlns:p14="http://schemas.microsoft.com/office/powerpoint/2010/main" val="2529336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470124" y="8059374"/>
            <a:ext cx="9088041" cy="19209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0825460" y="8059374"/>
            <a:ext cx="9088041" cy="19209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B89AA35-CA1A-264A-86AD-8B27B1AF1FBD}" type="datetimeFigureOut">
              <a:rPr lang="en-BN" smtClean="0"/>
              <a:t>05/07/2025</a:t>
            </a:fld>
            <a:endParaRPr lang="en-BN"/>
          </a:p>
        </p:txBody>
      </p:sp>
      <p:sp>
        <p:nvSpPr>
          <p:cNvPr id="6" name="Footer Placeholder 5"/>
          <p:cNvSpPr>
            <a:spLocks noGrp="1"/>
          </p:cNvSpPr>
          <p:nvPr>
            <p:ph type="ftr" sz="quarter" idx="11"/>
          </p:nvPr>
        </p:nvSpPr>
        <p:spPr/>
        <p:txBody>
          <a:bodyPr/>
          <a:lstStyle/>
          <a:p>
            <a:endParaRPr lang="en-BN"/>
          </a:p>
        </p:txBody>
      </p:sp>
      <p:sp>
        <p:nvSpPr>
          <p:cNvPr id="7" name="Slide Number Placeholder 6"/>
          <p:cNvSpPr>
            <a:spLocks noGrp="1"/>
          </p:cNvSpPr>
          <p:nvPr>
            <p:ph type="sldNum" sz="quarter" idx="12"/>
          </p:nvPr>
        </p:nvSpPr>
        <p:spPr/>
        <p:txBody>
          <a:bodyPr/>
          <a:lstStyle/>
          <a:p>
            <a:fld id="{B54010FA-9662-FE40-801F-7436F6267ADD}" type="slidenum">
              <a:rPr lang="en-BN" smtClean="0"/>
              <a:t>‹#›</a:t>
            </a:fld>
            <a:endParaRPr lang="en-BN"/>
          </a:p>
        </p:txBody>
      </p:sp>
    </p:spTree>
    <p:extLst>
      <p:ext uri="{BB962C8B-B14F-4D97-AF65-F5344CB8AC3E}">
        <p14:creationId xmlns:p14="http://schemas.microsoft.com/office/powerpoint/2010/main" val="95595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GB"/>
              <a:t>Click to 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GB"/>
              <a:t>Click to 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B89AA35-CA1A-264A-86AD-8B27B1AF1FBD}" type="datetimeFigureOut">
              <a:rPr lang="en-BN" smtClean="0"/>
              <a:t>05/07/2025</a:t>
            </a:fld>
            <a:endParaRPr lang="en-BN"/>
          </a:p>
        </p:txBody>
      </p:sp>
      <p:sp>
        <p:nvSpPr>
          <p:cNvPr id="8" name="Footer Placeholder 7"/>
          <p:cNvSpPr>
            <a:spLocks noGrp="1"/>
          </p:cNvSpPr>
          <p:nvPr>
            <p:ph type="ftr" sz="quarter" idx="11"/>
          </p:nvPr>
        </p:nvSpPr>
        <p:spPr/>
        <p:txBody>
          <a:bodyPr/>
          <a:lstStyle/>
          <a:p>
            <a:endParaRPr lang="en-BN"/>
          </a:p>
        </p:txBody>
      </p:sp>
      <p:sp>
        <p:nvSpPr>
          <p:cNvPr id="9" name="Slide Number Placeholder 8"/>
          <p:cNvSpPr>
            <a:spLocks noGrp="1"/>
          </p:cNvSpPr>
          <p:nvPr>
            <p:ph type="sldNum" sz="quarter" idx="12"/>
          </p:nvPr>
        </p:nvSpPr>
        <p:spPr/>
        <p:txBody>
          <a:bodyPr/>
          <a:lstStyle/>
          <a:p>
            <a:fld id="{B54010FA-9662-FE40-801F-7436F6267ADD}" type="slidenum">
              <a:rPr lang="en-BN" smtClean="0"/>
              <a:t>‹#›</a:t>
            </a:fld>
            <a:endParaRPr lang="en-BN"/>
          </a:p>
        </p:txBody>
      </p:sp>
    </p:spTree>
    <p:extLst>
      <p:ext uri="{BB962C8B-B14F-4D97-AF65-F5344CB8AC3E}">
        <p14:creationId xmlns:p14="http://schemas.microsoft.com/office/powerpoint/2010/main" val="311693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B89AA35-CA1A-264A-86AD-8B27B1AF1FBD}" type="datetimeFigureOut">
              <a:rPr lang="en-BN" smtClean="0"/>
              <a:t>05/07/2025</a:t>
            </a:fld>
            <a:endParaRPr lang="en-BN"/>
          </a:p>
        </p:txBody>
      </p:sp>
      <p:sp>
        <p:nvSpPr>
          <p:cNvPr id="4" name="Footer Placeholder 3"/>
          <p:cNvSpPr>
            <a:spLocks noGrp="1"/>
          </p:cNvSpPr>
          <p:nvPr>
            <p:ph type="ftr" sz="quarter" idx="11"/>
          </p:nvPr>
        </p:nvSpPr>
        <p:spPr/>
        <p:txBody>
          <a:bodyPr/>
          <a:lstStyle/>
          <a:p>
            <a:endParaRPr lang="en-BN"/>
          </a:p>
        </p:txBody>
      </p:sp>
      <p:sp>
        <p:nvSpPr>
          <p:cNvPr id="5" name="Slide Number Placeholder 4"/>
          <p:cNvSpPr>
            <a:spLocks noGrp="1"/>
          </p:cNvSpPr>
          <p:nvPr>
            <p:ph type="sldNum" sz="quarter" idx="12"/>
          </p:nvPr>
        </p:nvSpPr>
        <p:spPr/>
        <p:txBody>
          <a:bodyPr/>
          <a:lstStyle/>
          <a:p>
            <a:fld id="{B54010FA-9662-FE40-801F-7436F6267ADD}" type="slidenum">
              <a:rPr lang="en-BN" smtClean="0"/>
              <a:t>‹#›</a:t>
            </a:fld>
            <a:endParaRPr lang="en-BN"/>
          </a:p>
        </p:txBody>
      </p:sp>
    </p:spTree>
    <p:extLst>
      <p:ext uri="{BB962C8B-B14F-4D97-AF65-F5344CB8AC3E}">
        <p14:creationId xmlns:p14="http://schemas.microsoft.com/office/powerpoint/2010/main" val="184291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9AA35-CA1A-264A-86AD-8B27B1AF1FBD}" type="datetimeFigureOut">
              <a:rPr lang="en-BN" smtClean="0"/>
              <a:t>05/07/2025</a:t>
            </a:fld>
            <a:endParaRPr lang="en-BN"/>
          </a:p>
        </p:txBody>
      </p:sp>
      <p:sp>
        <p:nvSpPr>
          <p:cNvPr id="3" name="Footer Placeholder 2"/>
          <p:cNvSpPr>
            <a:spLocks noGrp="1"/>
          </p:cNvSpPr>
          <p:nvPr>
            <p:ph type="ftr" sz="quarter" idx="11"/>
          </p:nvPr>
        </p:nvSpPr>
        <p:spPr/>
        <p:txBody>
          <a:bodyPr/>
          <a:lstStyle/>
          <a:p>
            <a:endParaRPr lang="en-BN"/>
          </a:p>
        </p:txBody>
      </p:sp>
      <p:sp>
        <p:nvSpPr>
          <p:cNvPr id="4" name="Slide Number Placeholder 3"/>
          <p:cNvSpPr>
            <a:spLocks noGrp="1"/>
          </p:cNvSpPr>
          <p:nvPr>
            <p:ph type="sldNum" sz="quarter" idx="12"/>
          </p:nvPr>
        </p:nvSpPr>
        <p:spPr/>
        <p:txBody>
          <a:bodyPr/>
          <a:lstStyle/>
          <a:p>
            <a:fld id="{B54010FA-9662-FE40-801F-7436F6267ADD}" type="slidenum">
              <a:rPr lang="en-BN" smtClean="0"/>
              <a:t>‹#›</a:t>
            </a:fld>
            <a:endParaRPr lang="en-BN"/>
          </a:p>
        </p:txBody>
      </p:sp>
    </p:spTree>
    <p:extLst>
      <p:ext uri="{BB962C8B-B14F-4D97-AF65-F5344CB8AC3E}">
        <p14:creationId xmlns:p14="http://schemas.microsoft.com/office/powerpoint/2010/main" val="90159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GB"/>
              <a:t>Click to edit Master title style</a:t>
            </a:r>
            <a:endParaRPr lang="en-US" dirty="0"/>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GB"/>
              <a:t>Click to edit Master text styles</a:t>
            </a:r>
          </a:p>
        </p:txBody>
      </p:sp>
      <p:sp>
        <p:nvSpPr>
          <p:cNvPr id="5" name="Date Placeholder 4"/>
          <p:cNvSpPr>
            <a:spLocks noGrp="1"/>
          </p:cNvSpPr>
          <p:nvPr>
            <p:ph type="dt" sz="half" idx="10"/>
          </p:nvPr>
        </p:nvSpPr>
        <p:spPr/>
        <p:txBody>
          <a:bodyPr/>
          <a:lstStyle/>
          <a:p>
            <a:fld id="{4B89AA35-CA1A-264A-86AD-8B27B1AF1FBD}" type="datetimeFigureOut">
              <a:rPr lang="en-BN" smtClean="0"/>
              <a:t>05/07/2025</a:t>
            </a:fld>
            <a:endParaRPr lang="en-BN"/>
          </a:p>
        </p:txBody>
      </p:sp>
      <p:sp>
        <p:nvSpPr>
          <p:cNvPr id="6" name="Footer Placeholder 5"/>
          <p:cNvSpPr>
            <a:spLocks noGrp="1"/>
          </p:cNvSpPr>
          <p:nvPr>
            <p:ph type="ftr" sz="quarter" idx="11"/>
          </p:nvPr>
        </p:nvSpPr>
        <p:spPr/>
        <p:txBody>
          <a:bodyPr/>
          <a:lstStyle/>
          <a:p>
            <a:endParaRPr lang="en-BN"/>
          </a:p>
        </p:txBody>
      </p:sp>
      <p:sp>
        <p:nvSpPr>
          <p:cNvPr id="7" name="Slide Number Placeholder 6"/>
          <p:cNvSpPr>
            <a:spLocks noGrp="1"/>
          </p:cNvSpPr>
          <p:nvPr>
            <p:ph type="sldNum" sz="quarter" idx="12"/>
          </p:nvPr>
        </p:nvSpPr>
        <p:spPr/>
        <p:txBody>
          <a:bodyPr/>
          <a:lstStyle/>
          <a:p>
            <a:fld id="{B54010FA-9662-FE40-801F-7436F6267ADD}" type="slidenum">
              <a:rPr lang="en-BN" smtClean="0"/>
              <a:t>‹#›</a:t>
            </a:fld>
            <a:endParaRPr lang="en-BN"/>
          </a:p>
        </p:txBody>
      </p:sp>
    </p:spTree>
    <p:extLst>
      <p:ext uri="{BB962C8B-B14F-4D97-AF65-F5344CB8AC3E}">
        <p14:creationId xmlns:p14="http://schemas.microsoft.com/office/powerpoint/2010/main" val="322027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GB"/>
              <a:t>Click to edit Master title style</a:t>
            </a:r>
            <a:endParaRPr lang="en-US" dirty="0"/>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GB"/>
              <a:t>Click icon to add picture</a:t>
            </a:r>
            <a:endParaRPr lang="en-US" dirty="0"/>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GB"/>
              <a:t>Click to edit Master text styles</a:t>
            </a:r>
          </a:p>
        </p:txBody>
      </p:sp>
      <p:sp>
        <p:nvSpPr>
          <p:cNvPr id="5" name="Date Placeholder 4"/>
          <p:cNvSpPr>
            <a:spLocks noGrp="1"/>
          </p:cNvSpPr>
          <p:nvPr>
            <p:ph type="dt" sz="half" idx="10"/>
          </p:nvPr>
        </p:nvSpPr>
        <p:spPr/>
        <p:txBody>
          <a:bodyPr/>
          <a:lstStyle/>
          <a:p>
            <a:fld id="{4B89AA35-CA1A-264A-86AD-8B27B1AF1FBD}" type="datetimeFigureOut">
              <a:rPr lang="en-BN" smtClean="0"/>
              <a:t>05/07/2025</a:t>
            </a:fld>
            <a:endParaRPr lang="en-BN"/>
          </a:p>
        </p:txBody>
      </p:sp>
      <p:sp>
        <p:nvSpPr>
          <p:cNvPr id="6" name="Footer Placeholder 5"/>
          <p:cNvSpPr>
            <a:spLocks noGrp="1"/>
          </p:cNvSpPr>
          <p:nvPr>
            <p:ph type="ftr" sz="quarter" idx="11"/>
          </p:nvPr>
        </p:nvSpPr>
        <p:spPr/>
        <p:txBody>
          <a:bodyPr/>
          <a:lstStyle/>
          <a:p>
            <a:endParaRPr lang="en-BN"/>
          </a:p>
        </p:txBody>
      </p:sp>
      <p:sp>
        <p:nvSpPr>
          <p:cNvPr id="7" name="Slide Number Placeholder 6"/>
          <p:cNvSpPr>
            <a:spLocks noGrp="1"/>
          </p:cNvSpPr>
          <p:nvPr>
            <p:ph type="sldNum" sz="quarter" idx="12"/>
          </p:nvPr>
        </p:nvSpPr>
        <p:spPr/>
        <p:txBody>
          <a:bodyPr/>
          <a:lstStyle/>
          <a:p>
            <a:fld id="{B54010FA-9662-FE40-801F-7436F6267ADD}" type="slidenum">
              <a:rPr lang="en-BN" smtClean="0"/>
              <a:t>‹#›</a:t>
            </a:fld>
            <a:endParaRPr lang="en-BN"/>
          </a:p>
        </p:txBody>
      </p:sp>
    </p:spTree>
    <p:extLst>
      <p:ext uri="{BB962C8B-B14F-4D97-AF65-F5344CB8AC3E}">
        <p14:creationId xmlns:p14="http://schemas.microsoft.com/office/powerpoint/2010/main" val="233710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82000"/>
                  </a:schemeClr>
                </a:solidFill>
              </a:defRPr>
            </a:lvl1pPr>
          </a:lstStyle>
          <a:p>
            <a:fld id="{4B89AA35-CA1A-264A-86AD-8B27B1AF1FBD}" type="datetimeFigureOut">
              <a:rPr lang="en-BN" smtClean="0"/>
              <a:t>05/07/2025</a:t>
            </a:fld>
            <a:endParaRPr lang="en-BN"/>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82000"/>
                  </a:schemeClr>
                </a:solidFill>
              </a:defRPr>
            </a:lvl1pPr>
          </a:lstStyle>
          <a:p>
            <a:endParaRPr lang="en-BN"/>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82000"/>
                  </a:schemeClr>
                </a:solidFill>
              </a:defRPr>
            </a:lvl1pPr>
          </a:lstStyle>
          <a:p>
            <a:fld id="{B54010FA-9662-FE40-801F-7436F6267ADD}" type="slidenum">
              <a:rPr lang="en-BN" smtClean="0"/>
              <a:t>‹#›</a:t>
            </a:fld>
            <a:endParaRPr lang="en-BN"/>
          </a:p>
        </p:txBody>
      </p:sp>
    </p:spTree>
    <p:extLst>
      <p:ext uri="{BB962C8B-B14F-4D97-AF65-F5344CB8AC3E}">
        <p14:creationId xmlns:p14="http://schemas.microsoft.com/office/powerpoint/2010/main" val="42449410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10" Type="http://schemas.openxmlformats.org/officeDocument/2006/relationships/image" Target="../media/image8.jpeg"/><Relationship Id="rId4" Type="http://schemas.openxmlformats.org/officeDocument/2006/relationships/image" Target="../media/image2.emf"/><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2F9C8"/>
        </a:solidFill>
        <a:effectLst/>
      </p:bgPr>
    </p:bg>
    <p:spTree>
      <p:nvGrpSpPr>
        <p:cNvPr id="1" name=""/>
        <p:cNvGrpSpPr/>
        <p:nvPr/>
      </p:nvGrpSpPr>
      <p:grpSpPr>
        <a:xfrm>
          <a:off x="0" y="0"/>
          <a:ext cx="0" cy="0"/>
          <a:chOff x="0" y="0"/>
          <a:chExt cx="0" cy="0"/>
        </a:xfrm>
      </p:grpSpPr>
      <p:pic>
        <p:nvPicPr>
          <p:cNvPr id="42" name="Picture 41" descr="A landscape with a river and buildings&#10;&#10;AI-generated content may be incorrect.">
            <a:extLst>
              <a:ext uri="{FF2B5EF4-FFF2-40B4-BE49-F238E27FC236}">
                <a16:creationId xmlns:a16="http://schemas.microsoft.com/office/drawing/2014/main" id="{B6E4E568-E65A-305F-375D-B4F80195083C}"/>
              </a:ext>
            </a:extLst>
          </p:cNvPr>
          <p:cNvPicPr>
            <a:picLocks noChangeAspect="1"/>
          </p:cNvPicPr>
          <p:nvPr/>
        </p:nvPicPr>
        <p:blipFill rotWithShape="1">
          <a:blip r:embed="rId3">
            <a:alphaModFix amt="20000"/>
          </a:blip>
          <a:srcRect l="13483" t="-118" r="15864" b="86"/>
          <a:stretch/>
        </p:blipFill>
        <p:spPr>
          <a:xfrm>
            <a:off x="-25223" y="-200098"/>
            <a:ext cx="21383625" cy="30275213"/>
          </a:xfrm>
          <a:prstGeom prst="rect">
            <a:avLst/>
          </a:prstGeom>
          <a:noFill/>
        </p:spPr>
      </p:pic>
      <p:pic>
        <p:nvPicPr>
          <p:cNvPr id="43" name="Picture 42" descr="A landscape with a river and buildings&#10;&#10;AI-generated content may be incorrect.">
            <a:extLst>
              <a:ext uri="{FF2B5EF4-FFF2-40B4-BE49-F238E27FC236}">
                <a16:creationId xmlns:a16="http://schemas.microsoft.com/office/drawing/2014/main" id="{B6E4E568-E65A-305F-375D-B4F80195083C}"/>
              </a:ext>
            </a:extLst>
          </p:cNvPr>
          <p:cNvPicPr>
            <a:picLocks noChangeAspect="1"/>
          </p:cNvPicPr>
          <p:nvPr/>
        </p:nvPicPr>
        <p:blipFill rotWithShape="1">
          <a:blip r:embed="rId3">
            <a:alphaModFix amt="20000"/>
          </a:blip>
          <a:srcRect l="13483" t="-118" r="15864" b="86"/>
          <a:stretch/>
        </p:blipFill>
        <p:spPr>
          <a:xfrm>
            <a:off x="-25223" y="-1"/>
            <a:ext cx="21383625" cy="30275213"/>
          </a:xfrm>
          <a:prstGeom prst="rect">
            <a:avLst/>
          </a:prstGeom>
          <a:noFill/>
        </p:spPr>
      </p:pic>
      <p:sp>
        <p:nvSpPr>
          <p:cNvPr id="5" name="TextBox 4">
            <a:extLst>
              <a:ext uri="{FF2B5EF4-FFF2-40B4-BE49-F238E27FC236}">
                <a16:creationId xmlns:a16="http://schemas.microsoft.com/office/drawing/2014/main" id="{5F30D7D4-95A2-C544-77B1-151715BD44AB}"/>
              </a:ext>
            </a:extLst>
          </p:cNvPr>
          <p:cNvSpPr txBox="1"/>
          <p:nvPr/>
        </p:nvSpPr>
        <p:spPr>
          <a:xfrm>
            <a:off x="585470" y="2810001"/>
            <a:ext cx="20162240" cy="900367"/>
          </a:xfrm>
          <a:prstGeom prst="rect">
            <a:avLst/>
          </a:prstGeom>
          <a:noFill/>
          <a:ln w="6350">
            <a:noFill/>
          </a:ln>
        </p:spPr>
        <p:txBody>
          <a:bodyPr wrap="square" rtlCol="0">
            <a:noAutofit/>
          </a:bodyPr>
          <a:lstStyle/>
          <a:p>
            <a:pPr algn="ctr">
              <a:spcBef>
                <a:spcPct val="0"/>
              </a:spcBef>
              <a:buFontTx/>
              <a:buNone/>
            </a:pPr>
            <a:r>
              <a:rPr lang="en-GB" altLang="zh-CN" sz="2400" b="1" dirty="0">
                <a:latin typeface="Calibri" panose="020F0502020204030204" pitchFamily="34" charset="0"/>
                <a:ea typeface="宋体" panose="02010600030101010101" pitchFamily="2" charset="-122"/>
                <a:cs typeface="Calibri" panose="020F0502020204030204" pitchFamily="34" charset="0"/>
              </a:rPr>
              <a:t>Names of the Authors (24 point font, bold letters, one line only)</a:t>
            </a:r>
          </a:p>
          <a:p>
            <a:pPr algn="ctr">
              <a:spcBef>
                <a:spcPct val="0"/>
              </a:spcBef>
              <a:buFontTx/>
              <a:buNone/>
            </a:pPr>
            <a:r>
              <a:rPr lang="en-GB" altLang="zh-CN" sz="2000" dirty="0">
                <a:latin typeface="Calibri" panose="020F0502020204030204" pitchFamily="34" charset="0"/>
                <a:ea typeface="宋体" panose="02010600030101010101" pitchFamily="2" charset="-122"/>
                <a:cs typeface="Calibri" panose="020F0502020204030204" pitchFamily="34" charset="0"/>
              </a:rPr>
              <a:t>Authors’ Affiliation(s) (20 point font, one line only)</a:t>
            </a:r>
            <a:endParaRPr lang="en-US" altLang="zh-CN" sz="2000" dirty="0">
              <a:latin typeface="Calibri" panose="020F0502020204030204" pitchFamily="34" charset="0"/>
              <a:ea typeface="宋体" panose="02010600030101010101" pitchFamily="2" charset="-122"/>
              <a:cs typeface="Calibri" panose="020F0502020204030204" pitchFamily="34" charset="0"/>
            </a:endParaRPr>
          </a:p>
        </p:txBody>
      </p:sp>
      <p:sp>
        <p:nvSpPr>
          <p:cNvPr id="7" name="TextBox 6">
            <a:extLst>
              <a:ext uri="{FF2B5EF4-FFF2-40B4-BE49-F238E27FC236}">
                <a16:creationId xmlns:a16="http://schemas.microsoft.com/office/drawing/2014/main" id="{35CE2214-FAD2-8D9D-8052-DC79801CF0AC}"/>
              </a:ext>
            </a:extLst>
          </p:cNvPr>
          <p:cNvSpPr txBox="1"/>
          <p:nvPr/>
        </p:nvSpPr>
        <p:spPr>
          <a:xfrm>
            <a:off x="585470" y="883507"/>
            <a:ext cx="20224054" cy="1877845"/>
          </a:xfrm>
          <a:prstGeom prst="rect">
            <a:avLst/>
          </a:prstGeom>
          <a:noFill/>
          <a:ln w="3175">
            <a:noFill/>
          </a:ln>
        </p:spPr>
        <p:txBody>
          <a:bodyPr wrap="square" rtlCol="0">
            <a:noAutofit/>
          </a:bodyPr>
          <a:lstStyle/>
          <a:p>
            <a:pPr algn="ctr"/>
            <a:r>
              <a:rPr lang="en-US" altLang="zh-CN" sz="3600" b="1" dirty="0">
                <a:latin typeface="Calibri" panose="020F0502020204030204" pitchFamily="34" charset="0"/>
                <a:ea typeface="宋体" panose="02010600030101010101" pitchFamily="2" charset="-122"/>
                <a:cs typeface="Calibri" panose="020F0502020204030204" pitchFamily="34" charset="0"/>
              </a:rPr>
              <a:t>The Title of the Paper for the 3</a:t>
            </a:r>
            <a:r>
              <a:rPr lang="en-US" altLang="zh-CN" sz="3600" b="1" baseline="30000" dirty="0">
                <a:latin typeface="Calibri" panose="020F0502020204030204" pitchFamily="34" charset="0"/>
                <a:ea typeface="宋体" panose="02010600030101010101" pitchFamily="2" charset="-122"/>
                <a:cs typeface="Calibri" panose="020F0502020204030204" pitchFamily="34" charset="0"/>
              </a:rPr>
              <a:t>rd</a:t>
            </a:r>
            <a:r>
              <a:rPr lang="en-US" altLang="zh-CN" sz="3600" b="1" dirty="0">
                <a:latin typeface="Calibri" panose="020F0502020204030204" pitchFamily="34" charset="0"/>
                <a:ea typeface="宋体" panose="02010600030101010101" pitchFamily="2" charset="-122"/>
                <a:cs typeface="Calibri" panose="020F0502020204030204" pitchFamily="34" charset="0"/>
              </a:rPr>
              <a:t> Borneo Studies Network Conference on</a:t>
            </a:r>
            <a:br>
              <a:rPr lang="en-US" altLang="zh-CN" sz="3600" b="1" dirty="0">
                <a:latin typeface="Calibri" panose="020F0502020204030204" pitchFamily="34" charset="0"/>
                <a:ea typeface="宋体" panose="02010600030101010101" pitchFamily="2" charset="-122"/>
                <a:cs typeface="Calibri" panose="020F0502020204030204" pitchFamily="34" charset="0"/>
              </a:rPr>
            </a:br>
            <a:r>
              <a:rPr lang="en-US" altLang="zh-CN" sz="3600" b="1" dirty="0">
                <a:latin typeface="Calibri" panose="020F0502020204030204" pitchFamily="34" charset="0"/>
                <a:ea typeface="宋体" panose="02010600030101010101" pitchFamily="2" charset="-122"/>
                <a:cs typeface="Calibri" panose="020F0502020204030204" pitchFamily="34" charset="0"/>
              </a:rPr>
              <a:t>Smart City Transformation, Biodiversity and Green Supply Chain in Borneo   </a:t>
            </a:r>
            <a:br>
              <a:rPr lang="en-US" altLang="zh-CN" sz="3600" b="1" dirty="0">
                <a:latin typeface="Calibri" panose="020F0502020204030204" pitchFamily="34" charset="0"/>
                <a:ea typeface="宋体" panose="02010600030101010101" pitchFamily="2" charset="-122"/>
                <a:cs typeface="Calibri" panose="020F0502020204030204" pitchFamily="34" charset="0"/>
              </a:rPr>
            </a:br>
            <a:r>
              <a:rPr lang="en-US" altLang="zh-CN" sz="3600" b="1" dirty="0">
                <a:latin typeface="Calibri" panose="020F0502020204030204" pitchFamily="34" charset="0"/>
                <a:ea typeface="宋体" panose="02010600030101010101" pitchFamily="2" charset="-122"/>
                <a:cs typeface="Calibri" panose="020F0502020204030204" pitchFamily="34" charset="0"/>
              </a:rPr>
              <a:t>(36 point font, bold letters)</a:t>
            </a:r>
            <a:endParaRPr lang="en-BN" sz="36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49E3CED-A341-3E76-C30F-50BCC2E987D0}"/>
              </a:ext>
            </a:extLst>
          </p:cNvPr>
          <p:cNvSpPr txBox="1"/>
          <p:nvPr/>
        </p:nvSpPr>
        <p:spPr>
          <a:xfrm>
            <a:off x="664705" y="4068204"/>
            <a:ext cx="9721080" cy="2339102"/>
          </a:xfrm>
          <a:prstGeom prst="rect">
            <a:avLst/>
          </a:prstGeom>
          <a:noFill/>
        </p:spPr>
        <p:txBody>
          <a:bodyPr wrap="square">
            <a:spAutoFit/>
          </a:bodyPr>
          <a:lstStyle/>
          <a:p>
            <a:pPr algn="just">
              <a:spcBef>
                <a:spcPts val="513"/>
              </a:spcBef>
              <a:spcAft>
                <a:spcPts val="1025"/>
              </a:spcAft>
            </a:pPr>
            <a:r>
              <a:rPr lang="en-GB" altLang="zh-CN" sz="2400" b="1" dirty="0">
                <a:latin typeface="Calibri" panose="020F0502020204030204" pitchFamily="34" charset="0"/>
                <a:ea typeface="宋体" panose="02010600030101010101" pitchFamily="2" charset="-122"/>
                <a:cs typeface="Calibri" panose="020F0502020204030204" pitchFamily="34" charset="0"/>
              </a:rPr>
              <a:t>Abstract (24 point font, bold letters)</a:t>
            </a:r>
          </a:p>
          <a:p>
            <a:pPr algn="just"/>
            <a:r>
              <a:rPr lang="en-AU" altLang="zh-CN" sz="2000" dirty="0">
                <a:latin typeface="Calibri" panose="020F0502020204030204" pitchFamily="34" charset="0"/>
                <a:ea typeface="宋体" panose="02010600030101010101" pitchFamily="2" charset="-122"/>
                <a:cs typeface="Calibri" panose="020F0502020204030204" pitchFamily="34" charset="0"/>
              </a:rPr>
              <a:t>The abstract submitted for poster for the 3</a:t>
            </a:r>
            <a:r>
              <a:rPr lang="en-AU" altLang="zh-CN" sz="2000" baseline="30000" dirty="0">
                <a:latin typeface="Calibri" panose="020F0502020204030204" pitchFamily="34" charset="0"/>
                <a:ea typeface="宋体" panose="02010600030101010101" pitchFamily="2" charset="-122"/>
                <a:cs typeface="Calibri" panose="020F0502020204030204" pitchFamily="34" charset="0"/>
              </a:rPr>
              <a:t>rd</a:t>
            </a:r>
            <a:r>
              <a:rPr lang="en-AU" altLang="zh-CN" sz="2000" dirty="0">
                <a:latin typeface="Calibri" panose="020F0502020204030204" pitchFamily="34" charset="0"/>
                <a:ea typeface="宋体" panose="02010600030101010101" pitchFamily="2" charset="-122"/>
                <a:cs typeface="Calibri" panose="020F0502020204030204" pitchFamily="34" charset="0"/>
              </a:rPr>
              <a:t> BSN Conference is required to use this template to display the summary of the work for poster presentation. Please use this document as a template to form the poster of the given size. </a:t>
            </a:r>
            <a:r>
              <a:rPr lang="en-AU" altLang="zh-CN" sz="2000" b="1" dirty="0">
                <a:latin typeface="Calibri" panose="020F0502020204030204" pitchFamily="34" charset="0"/>
                <a:ea typeface="宋体" panose="02010600030101010101" pitchFamily="2" charset="-122"/>
                <a:cs typeface="Calibri" panose="020F0502020204030204" pitchFamily="34" charset="0"/>
              </a:rPr>
              <a:t>You are to type your own text using 20 font size, single-spaced and paste figures and diagrams needed in the poster presentation.  </a:t>
            </a:r>
          </a:p>
          <a:p>
            <a:pPr algn="just">
              <a:spcBef>
                <a:spcPts val="1438"/>
              </a:spcBef>
              <a:spcAft>
                <a:spcPts val="1025"/>
              </a:spcAft>
            </a:pPr>
            <a:r>
              <a:rPr lang="en-GB" altLang="zh-CN" sz="2200" b="1" dirty="0">
                <a:latin typeface="Calibri" panose="020F0502020204030204" pitchFamily="34" charset="0"/>
                <a:ea typeface="宋体" panose="02010600030101010101" pitchFamily="2" charset="-122"/>
                <a:cs typeface="Calibri" panose="020F0502020204030204" pitchFamily="34" charset="0"/>
              </a:rPr>
              <a:t>Keywords (22 point font, bold letters) (one line if possible)</a:t>
            </a:r>
            <a:endParaRPr lang="en-GB" altLang="zh-CN" sz="2200" dirty="0">
              <a:latin typeface="Calibri" panose="020F0502020204030204" pitchFamily="34" charset="0"/>
              <a:ea typeface="宋体" panose="02010600030101010101" pitchFamily="2" charset="-122"/>
              <a:cs typeface="Calibri" panose="020F0502020204030204" pitchFamily="34" charset="0"/>
            </a:endParaRPr>
          </a:p>
        </p:txBody>
      </p:sp>
      <p:sp>
        <p:nvSpPr>
          <p:cNvPr id="11" name="TextBox 10">
            <a:extLst>
              <a:ext uri="{FF2B5EF4-FFF2-40B4-BE49-F238E27FC236}">
                <a16:creationId xmlns:a16="http://schemas.microsoft.com/office/drawing/2014/main" id="{DC10F7D4-31F7-D3C8-ADA6-45CCB9248F9A}"/>
              </a:ext>
            </a:extLst>
          </p:cNvPr>
          <p:cNvSpPr txBox="1"/>
          <p:nvPr/>
        </p:nvSpPr>
        <p:spPr>
          <a:xfrm>
            <a:off x="11051854" y="4051165"/>
            <a:ext cx="9729363" cy="3095719"/>
          </a:xfrm>
          <a:prstGeom prst="rect">
            <a:avLst/>
          </a:prstGeom>
          <a:noFill/>
        </p:spPr>
        <p:txBody>
          <a:bodyPr wrap="square">
            <a:spAutoFit/>
          </a:bodyPr>
          <a:lstStyle/>
          <a:p>
            <a:pPr>
              <a:spcBef>
                <a:spcPts val="480"/>
              </a:spcBef>
              <a:spcAft>
                <a:spcPts val="1081"/>
              </a:spcAft>
              <a:defRPr/>
            </a:pPr>
            <a:r>
              <a:rPr lang="en-GB" altLang="zh-CN" sz="2400" b="1" dirty="0">
                <a:latin typeface="Calibri" panose="020F0502020204030204" pitchFamily="34" charset="0"/>
                <a:ea typeface="宋体" panose="02010600030101010101" pitchFamily="2" charset="-122"/>
                <a:cs typeface="Calibri" panose="020F0502020204030204" pitchFamily="34" charset="0"/>
              </a:rPr>
              <a:t>IV. Discussions</a:t>
            </a:r>
          </a:p>
          <a:p>
            <a:pPr algn="just">
              <a:defRPr/>
            </a:pPr>
            <a:r>
              <a:rPr lang="en-US" altLang="zh-CN" dirty="0">
                <a:latin typeface="Calibri" panose="020F0502020204030204" pitchFamily="34" charset="0"/>
                <a:ea typeface="宋体" panose="02010600030101010101" pitchFamily="2" charset="-122"/>
                <a:cs typeface="Calibri" panose="020F0502020204030204" pitchFamily="34" charset="0"/>
              </a:rPr>
              <a:t>The </a:t>
            </a:r>
            <a:r>
              <a:rPr lang="en-AU" altLang="zh-CN" dirty="0">
                <a:latin typeface="Calibri" panose="020F0502020204030204" pitchFamily="34" charset="0"/>
                <a:ea typeface="宋体" panose="02010600030101010101" pitchFamily="2" charset="-122"/>
                <a:cs typeface="Calibri" panose="020F0502020204030204" pitchFamily="34" charset="0"/>
              </a:rPr>
              <a:t>3</a:t>
            </a:r>
            <a:r>
              <a:rPr lang="en-AU" altLang="zh-CN" baseline="30000" dirty="0">
                <a:latin typeface="Calibri" panose="020F0502020204030204" pitchFamily="34" charset="0"/>
                <a:ea typeface="宋体" panose="02010600030101010101" pitchFamily="2" charset="-122"/>
                <a:cs typeface="Calibri" panose="020F0502020204030204" pitchFamily="34" charset="0"/>
              </a:rPr>
              <a:t>rd</a:t>
            </a:r>
            <a:r>
              <a:rPr lang="en-AU" altLang="zh-CN" dirty="0">
                <a:latin typeface="Calibri" panose="020F0502020204030204" pitchFamily="34" charset="0"/>
                <a:ea typeface="宋体" panose="02010600030101010101" pitchFamily="2" charset="-122"/>
                <a:cs typeface="Calibri" panose="020F0502020204030204" pitchFamily="34" charset="0"/>
              </a:rPr>
              <a:t> BSN Conference </a:t>
            </a:r>
            <a:r>
              <a:rPr lang="en-US" altLang="zh-CN" dirty="0">
                <a:latin typeface="Calibri" panose="020F0502020204030204" pitchFamily="34" charset="0"/>
                <a:ea typeface="宋体" panose="02010600030101010101" pitchFamily="2" charset="-122"/>
                <a:cs typeface="Calibri" panose="020F0502020204030204" pitchFamily="34" charset="0"/>
              </a:rPr>
              <a:t>on Smart City Transformation, Biodiversity and Green Supply Chain in Borneo will be held 3-4 June 2025 in Brunei.  </a:t>
            </a:r>
          </a:p>
          <a:p>
            <a:pPr algn="just">
              <a:defRPr/>
            </a:pPr>
            <a:endParaRPr lang="en-GB" altLang="zh-CN" dirty="0">
              <a:latin typeface="Calibri" panose="020F0502020204030204" pitchFamily="34" charset="0"/>
              <a:ea typeface="宋体" panose="02010600030101010101" pitchFamily="2" charset="-122"/>
              <a:cs typeface="Calibri" panose="020F0502020204030204" pitchFamily="34" charset="0"/>
            </a:endParaRPr>
          </a:p>
          <a:p>
            <a:pPr algn="just">
              <a:defRPr/>
            </a:pPr>
            <a:r>
              <a:rPr lang="en-US" altLang="zh-CN" dirty="0">
                <a:latin typeface="Calibri" panose="020F0502020204030204" pitchFamily="34" charset="0"/>
                <a:ea typeface="宋体" panose="02010600030101010101" pitchFamily="2" charset="-122"/>
                <a:cs typeface="Calibri" panose="020F0502020204030204" pitchFamily="34" charset="0"/>
              </a:rPr>
              <a:t>The 1</a:t>
            </a:r>
            <a:r>
              <a:rPr lang="en-US" altLang="zh-CN" baseline="30000" dirty="0">
                <a:latin typeface="Calibri" panose="020F0502020204030204" pitchFamily="34" charset="0"/>
                <a:ea typeface="宋体" panose="02010600030101010101" pitchFamily="2" charset="-122"/>
                <a:cs typeface="Calibri" panose="020F0502020204030204" pitchFamily="34" charset="0"/>
              </a:rPr>
              <a:t>st</a:t>
            </a:r>
            <a:r>
              <a:rPr lang="en-US" altLang="zh-CN" dirty="0">
                <a:latin typeface="Calibri" panose="020F0502020204030204" pitchFamily="34" charset="0"/>
                <a:ea typeface="宋体" panose="02010600030101010101" pitchFamily="2" charset="-122"/>
                <a:cs typeface="Calibri" panose="020F0502020204030204" pitchFamily="34" charset="0"/>
              </a:rPr>
              <a:t> </a:t>
            </a:r>
            <a:r>
              <a:rPr lang="en-AU" altLang="zh-CN" dirty="0">
                <a:latin typeface="Calibri" panose="020F0502020204030204" pitchFamily="34" charset="0"/>
                <a:ea typeface="宋体" panose="02010600030101010101" pitchFamily="2" charset="-122"/>
                <a:cs typeface="Calibri" panose="020F0502020204030204" pitchFamily="34" charset="0"/>
              </a:rPr>
              <a:t>BSN Conference was held in 2018, the 2</a:t>
            </a:r>
            <a:r>
              <a:rPr lang="en-AU" altLang="zh-CN" baseline="30000" dirty="0">
                <a:latin typeface="Calibri" panose="020F0502020204030204" pitchFamily="34" charset="0"/>
                <a:ea typeface="宋体" panose="02010600030101010101" pitchFamily="2" charset="-122"/>
                <a:cs typeface="Calibri" panose="020F0502020204030204" pitchFamily="34" charset="0"/>
              </a:rPr>
              <a:t>nd</a:t>
            </a:r>
            <a:r>
              <a:rPr lang="en-AU" altLang="zh-CN" dirty="0">
                <a:latin typeface="Calibri" panose="020F0502020204030204" pitchFamily="34" charset="0"/>
                <a:ea typeface="宋体" panose="02010600030101010101" pitchFamily="2" charset="-122"/>
                <a:cs typeface="Calibri" panose="020F0502020204030204" pitchFamily="34" charset="0"/>
              </a:rPr>
              <a:t> BSN Conference was on June 2021 (Hybrid) due to the pandemic and this 3</a:t>
            </a:r>
            <a:r>
              <a:rPr lang="en-AU" altLang="zh-CN" baseline="30000" dirty="0">
                <a:latin typeface="Calibri" panose="020F0502020204030204" pitchFamily="34" charset="0"/>
                <a:ea typeface="宋体" panose="02010600030101010101" pitchFamily="2" charset="-122"/>
                <a:cs typeface="Calibri" panose="020F0502020204030204" pitchFamily="34" charset="0"/>
              </a:rPr>
              <a:t>rd</a:t>
            </a:r>
            <a:r>
              <a:rPr lang="en-AU" altLang="zh-CN" dirty="0">
                <a:latin typeface="Calibri" panose="020F0502020204030204" pitchFamily="34" charset="0"/>
                <a:ea typeface="宋体" panose="02010600030101010101" pitchFamily="2" charset="-122"/>
                <a:cs typeface="Calibri" panose="020F0502020204030204" pitchFamily="34" charset="0"/>
              </a:rPr>
              <a:t> BSN Conference will be held in June 2025. </a:t>
            </a:r>
          </a:p>
          <a:p>
            <a:pPr algn="just">
              <a:defRPr/>
            </a:pPr>
            <a:endParaRPr lang="en-US" altLang="zh-CN" dirty="0">
              <a:latin typeface="Calibri" panose="020F0502020204030204" pitchFamily="34" charset="0"/>
              <a:ea typeface="宋体" panose="02010600030101010101" pitchFamily="2" charset="-122"/>
              <a:cs typeface="Calibri" panose="020F0502020204030204" pitchFamily="34" charset="0"/>
            </a:endParaRPr>
          </a:p>
          <a:p>
            <a:pPr algn="just">
              <a:defRPr/>
            </a:pPr>
            <a:r>
              <a:rPr lang="en-US" altLang="zh-CN" dirty="0">
                <a:latin typeface="Calibri" panose="020F0502020204030204" pitchFamily="34" charset="0"/>
                <a:ea typeface="宋体" panose="02010600030101010101" pitchFamily="2" charset="-122"/>
                <a:cs typeface="Calibri" panose="020F0502020204030204" pitchFamily="34" charset="0"/>
              </a:rPr>
              <a:t>The contributed and accepted papers to the previous </a:t>
            </a:r>
            <a:r>
              <a:rPr lang="en-AU" altLang="zh-CN" dirty="0">
                <a:latin typeface="Calibri" panose="020F0502020204030204" pitchFamily="34" charset="0"/>
                <a:ea typeface="宋体" panose="02010600030101010101" pitchFamily="2" charset="-122"/>
                <a:cs typeface="Calibri" panose="020F0502020204030204" pitchFamily="34" charset="0"/>
              </a:rPr>
              <a:t>BSN Conferences</a:t>
            </a:r>
            <a:r>
              <a:rPr lang="en-US" altLang="zh-CN" dirty="0">
                <a:latin typeface="Calibri" panose="020F0502020204030204" pitchFamily="34" charset="0"/>
                <a:ea typeface="宋体" panose="02010600030101010101" pitchFamily="2" charset="-122"/>
                <a:cs typeface="Calibri" panose="020F0502020204030204" pitchFamily="34" charset="0"/>
              </a:rPr>
              <a:t> have been all published in its proceedings and special book edition. </a:t>
            </a:r>
          </a:p>
          <a:p>
            <a:pPr algn="just">
              <a:defRPr/>
            </a:pPr>
            <a:endParaRPr lang="en-US" altLang="zh-CN" dirty="0">
              <a:latin typeface="Calibri" panose="020F0502020204030204" pitchFamily="34" charset="0"/>
              <a:ea typeface="宋体" panose="02010600030101010101" pitchFamily="2" charset="-122"/>
              <a:cs typeface="Calibri" panose="020F0502020204030204" pitchFamily="34" charset="0"/>
            </a:endParaRPr>
          </a:p>
        </p:txBody>
      </p:sp>
      <p:sp>
        <p:nvSpPr>
          <p:cNvPr id="15" name="Text Box 7573">
            <a:extLst>
              <a:ext uri="{FF2B5EF4-FFF2-40B4-BE49-F238E27FC236}">
                <a16:creationId xmlns:a16="http://schemas.microsoft.com/office/drawing/2014/main" id="{E2437EB3-CAEB-5597-D34B-5DD4B065C125}"/>
              </a:ext>
            </a:extLst>
          </p:cNvPr>
          <p:cNvSpPr txBox="1">
            <a:spLocks noChangeArrowheads="1"/>
          </p:cNvSpPr>
          <p:nvPr/>
        </p:nvSpPr>
        <p:spPr bwMode="auto">
          <a:xfrm>
            <a:off x="665869" y="6956909"/>
            <a:ext cx="9671304" cy="423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161" tIns="39081" rIns="78161" bIns="39081">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lgn="just">
              <a:spcBef>
                <a:spcPts val="510"/>
              </a:spcBef>
              <a:spcAft>
                <a:spcPts val="1021"/>
              </a:spcAft>
              <a:defRPr/>
            </a:pPr>
            <a:r>
              <a:rPr lang="en-GB" altLang="zh-CN" sz="2200" b="1" dirty="0">
                <a:latin typeface="Calibri" panose="020F0502020204030204" pitchFamily="34" charset="0"/>
                <a:ea typeface="宋体" panose="02010600030101010101" pitchFamily="2" charset="-122"/>
                <a:cs typeface="Calibri" panose="020F0502020204030204" pitchFamily="34" charset="0"/>
              </a:rPr>
              <a:t>I. Introduction (22 point font, bold letters )</a:t>
            </a:r>
          </a:p>
          <a:p>
            <a:pPr algn="just">
              <a:defRPr/>
            </a:pPr>
            <a:r>
              <a:rPr lang="en-US" altLang="zh-CN" sz="2000" dirty="0">
                <a:latin typeface="Calibri" panose="020F0502020204030204" pitchFamily="34" charset="0"/>
                <a:ea typeface="宋体" panose="02010600030101010101" pitchFamily="2" charset="-122"/>
                <a:cs typeface="Calibri" panose="020F0502020204030204" pitchFamily="34" charset="0"/>
              </a:rPr>
              <a:t>This is the template for preparation of posters </a:t>
            </a:r>
            <a:r>
              <a:rPr lang="en-AU" altLang="zh-CN" sz="2000" dirty="0">
                <a:latin typeface="Calibri" panose="020F0502020204030204" pitchFamily="34" charset="0"/>
                <a:ea typeface="宋体" panose="02010600030101010101" pitchFamily="2" charset="-122"/>
                <a:cs typeface="Calibri" panose="020F0502020204030204" pitchFamily="34" charset="0"/>
              </a:rPr>
              <a:t>3</a:t>
            </a:r>
            <a:r>
              <a:rPr lang="en-AU" altLang="zh-CN" sz="2000" baseline="30000" dirty="0">
                <a:latin typeface="Calibri" panose="020F0502020204030204" pitchFamily="34" charset="0"/>
                <a:ea typeface="宋体" panose="02010600030101010101" pitchFamily="2" charset="-122"/>
                <a:cs typeface="Calibri" panose="020F0502020204030204" pitchFamily="34" charset="0"/>
              </a:rPr>
              <a:t>rd</a:t>
            </a:r>
            <a:r>
              <a:rPr lang="en-AU" altLang="zh-CN" sz="2000" dirty="0">
                <a:latin typeface="Calibri" panose="020F0502020204030204" pitchFamily="34" charset="0"/>
                <a:ea typeface="宋体" panose="02010600030101010101" pitchFamily="2" charset="-122"/>
                <a:cs typeface="Calibri" panose="020F0502020204030204" pitchFamily="34" charset="0"/>
              </a:rPr>
              <a:t> BSN Conference </a:t>
            </a:r>
            <a:r>
              <a:rPr lang="en-US" altLang="zh-CN" sz="2000" dirty="0">
                <a:latin typeface="Calibri" panose="020F0502020204030204" pitchFamily="34" charset="0"/>
                <a:ea typeface="宋体" panose="02010600030101010101" pitchFamily="2" charset="-122"/>
                <a:cs typeface="Calibri" panose="020F0502020204030204" pitchFamily="34" charset="0"/>
              </a:rPr>
              <a:t>on Smart City Transformation, Biodiversity and Green Supply Chain in Borneo .  Please use this document as a sample of the conference poster.</a:t>
            </a:r>
            <a:r>
              <a:rPr lang="en-GB" altLang="zh-CN" sz="2000" dirty="0">
                <a:latin typeface="Calibri" panose="020F0502020204030204" pitchFamily="34" charset="0"/>
                <a:ea typeface="宋体" panose="02010600030101010101" pitchFamily="2" charset="-122"/>
                <a:cs typeface="Calibri" panose="020F0502020204030204" pitchFamily="34" charset="0"/>
              </a:rPr>
              <a:t> </a:t>
            </a:r>
          </a:p>
          <a:p>
            <a:pPr algn="just">
              <a:defRPr/>
            </a:pPr>
            <a:endParaRPr lang="en-US" altLang="zh-CN" sz="2000" dirty="0">
              <a:latin typeface="Calibri" panose="020F0502020204030204" pitchFamily="34" charset="0"/>
              <a:ea typeface="宋体" panose="02010600030101010101" pitchFamily="2" charset="-122"/>
              <a:cs typeface="Calibri" panose="020F0502020204030204" pitchFamily="34" charset="0"/>
            </a:endParaRPr>
          </a:p>
          <a:p>
            <a:pPr algn="just">
              <a:defRPr/>
            </a:pPr>
            <a:r>
              <a:rPr lang="en-US" altLang="zh-CN" sz="2000" dirty="0">
                <a:latin typeface="Calibri" panose="020F0502020204030204" pitchFamily="34" charset="0"/>
                <a:ea typeface="宋体" panose="02010600030101010101" pitchFamily="2" charset="-122"/>
                <a:cs typeface="Calibri" panose="020F0502020204030204" pitchFamily="34" charset="0"/>
              </a:rPr>
              <a:t>A Smart City Transformation, Biodiversity and Green Supply Chain in Borneo</a:t>
            </a:r>
            <a:r>
              <a:rPr lang="en-GB" altLang="zh-CN" sz="2000" dirty="0">
                <a:latin typeface="Calibri" panose="020F0502020204030204" pitchFamily="34" charset="0"/>
                <a:ea typeface="宋体" panose="02010600030101010101" pitchFamily="2" charset="-122"/>
                <a:cs typeface="Calibri" panose="020F0502020204030204" pitchFamily="34" charset="0"/>
              </a:rPr>
              <a:t> will be compiling the hard copies of all poster papers in a unified style.</a:t>
            </a:r>
          </a:p>
          <a:p>
            <a:pPr algn="just">
              <a:defRPr/>
            </a:pPr>
            <a:endParaRPr lang="en-GB" altLang="zh-CN" sz="2000" dirty="0">
              <a:latin typeface="Calibri" panose="020F0502020204030204" pitchFamily="34" charset="0"/>
              <a:ea typeface="宋体" panose="02010600030101010101" pitchFamily="2" charset="-122"/>
              <a:cs typeface="Calibri" panose="020F0502020204030204" pitchFamily="34" charset="0"/>
            </a:endParaRPr>
          </a:p>
          <a:p>
            <a:pPr algn="just">
              <a:defRPr/>
            </a:pPr>
            <a:r>
              <a:rPr lang="en-US" altLang="zh-CN" sz="2000" dirty="0">
                <a:latin typeface="Calibri" panose="020F0502020204030204" pitchFamily="34" charset="0"/>
                <a:ea typeface="宋体" panose="02010600030101010101" pitchFamily="2" charset="-122"/>
                <a:cs typeface="Calibri" panose="020F0502020204030204" pitchFamily="34" charset="0"/>
              </a:rPr>
              <a:t>The PowerPoint template to produce your conference posters is available at the website.</a:t>
            </a:r>
            <a:endParaRPr lang="en-GB" altLang="zh-CN" sz="2000" dirty="0">
              <a:latin typeface="Calibri" panose="020F0502020204030204" pitchFamily="34" charset="0"/>
              <a:ea typeface="宋体" panose="02010600030101010101" pitchFamily="2" charset="-122"/>
              <a:cs typeface="Calibri" panose="020F0502020204030204" pitchFamily="34" charset="0"/>
            </a:endParaRPr>
          </a:p>
          <a:p>
            <a:pPr algn="just">
              <a:defRPr/>
            </a:pPr>
            <a:endParaRPr lang="en-GB" altLang="zh-CN" sz="2000" dirty="0">
              <a:latin typeface="Calibri" panose="020F0502020204030204" pitchFamily="34" charset="0"/>
              <a:ea typeface="宋体" panose="02010600030101010101" pitchFamily="2" charset="-122"/>
              <a:cs typeface="Calibri" panose="020F0502020204030204" pitchFamily="34" charset="0"/>
            </a:endParaRPr>
          </a:p>
          <a:p>
            <a:pPr algn="just">
              <a:defRPr/>
            </a:pPr>
            <a:r>
              <a:rPr lang="en-US" altLang="zh-CN" sz="2000" dirty="0">
                <a:latin typeface="Calibri" panose="020F0502020204030204" pitchFamily="34" charset="0"/>
                <a:ea typeface="宋体" panose="02010600030101010101" pitchFamily="2" charset="-122"/>
                <a:cs typeface="Calibri" panose="020F0502020204030204" pitchFamily="34" charset="0"/>
              </a:rPr>
              <a:t>The abstract accepted for poster presentation MUST have their posters presented in </a:t>
            </a:r>
            <a:r>
              <a:rPr lang="en-AU" altLang="zh-CN" sz="2000" dirty="0">
                <a:latin typeface="Calibri" panose="020F0502020204030204" pitchFamily="34" charset="0"/>
                <a:ea typeface="宋体" panose="02010600030101010101" pitchFamily="2" charset="-122"/>
                <a:cs typeface="Calibri" panose="020F0502020204030204" pitchFamily="34" charset="0"/>
              </a:rPr>
              <a:t>3</a:t>
            </a:r>
            <a:r>
              <a:rPr lang="en-AU" altLang="zh-CN" sz="2000" baseline="30000" dirty="0">
                <a:latin typeface="Calibri" panose="020F0502020204030204" pitchFamily="34" charset="0"/>
                <a:ea typeface="宋体" panose="02010600030101010101" pitchFamily="2" charset="-122"/>
                <a:cs typeface="Calibri" panose="020F0502020204030204" pitchFamily="34" charset="0"/>
              </a:rPr>
              <a:t>rd</a:t>
            </a:r>
            <a:r>
              <a:rPr lang="en-AU" altLang="zh-CN" sz="2000" dirty="0">
                <a:latin typeface="Calibri" panose="020F0502020204030204" pitchFamily="34" charset="0"/>
                <a:ea typeface="宋体" panose="02010600030101010101" pitchFamily="2" charset="-122"/>
                <a:cs typeface="Calibri" panose="020F0502020204030204" pitchFamily="34" charset="0"/>
              </a:rPr>
              <a:t> BSN Conference </a:t>
            </a:r>
            <a:r>
              <a:rPr lang="en-US" altLang="zh-CN" sz="2000" dirty="0">
                <a:latin typeface="Calibri" panose="020F0502020204030204" pitchFamily="34" charset="0"/>
                <a:ea typeface="宋体" panose="02010600030101010101" pitchFamily="2" charset="-122"/>
                <a:cs typeface="Calibri" panose="020F0502020204030204" pitchFamily="34" charset="0"/>
              </a:rPr>
              <a:t>. Please prepare your poster with this template, and display the hardcopy of the poster at </a:t>
            </a:r>
            <a:r>
              <a:rPr lang="en-AU" altLang="zh-CN" sz="2000" dirty="0">
                <a:latin typeface="Calibri" panose="020F0502020204030204" pitchFamily="34" charset="0"/>
                <a:ea typeface="宋体" panose="02010600030101010101" pitchFamily="2" charset="-122"/>
                <a:cs typeface="Calibri" panose="020F0502020204030204" pitchFamily="34" charset="0"/>
              </a:rPr>
              <a:t>3</a:t>
            </a:r>
            <a:r>
              <a:rPr lang="en-AU" altLang="zh-CN" sz="2000" baseline="30000" dirty="0">
                <a:latin typeface="Calibri" panose="020F0502020204030204" pitchFamily="34" charset="0"/>
                <a:ea typeface="宋体" panose="02010600030101010101" pitchFamily="2" charset="-122"/>
                <a:cs typeface="Calibri" panose="020F0502020204030204" pitchFamily="34" charset="0"/>
              </a:rPr>
              <a:t>rd</a:t>
            </a:r>
            <a:r>
              <a:rPr lang="en-AU" altLang="zh-CN" sz="2000" dirty="0">
                <a:latin typeface="Calibri" panose="020F0502020204030204" pitchFamily="34" charset="0"/>
                <a:ea typeface="宋体" panose="02010600030101010101" pitchFamily="2" charset="-122"/>
                <a:cs typeface="Calibri" panose="020F0502020204030204" pitchFamily="34" charset="0"/>
              </a:rPr>
              <a:t> BSN Conference </a:t>
            </a:r>
            <a:endParaRPr lang="en-GB" altLang="zh-CN" sz="2000" b="1" dirty="0">
              <a:highlight>
                <a:srgbClr val="FFFF00"/>
              </a:highlight>
              <a:latin typeface="Calibri" panose="020F0502020204030204" pitchFamily="34" charset="0"/>
              <a:ea typeface="宋体" panose="02010600030101010101" pitchFamily="2" charset="-122"/>
              <a:cs typeface="Calibri" panose="020F0502020204030204" pitchFamily="34" charset="0"/>
            </a:endParaRPr>
          </a:p>
        </p:txBody>
      </p:sp>
      <p:sp>
        <p:nvSpPr>
          <p:cNvPr id="17" name="TextBox 16">
            <a:extLst>
              <a:ext uri="{FF2B5EF4-FFF2-40B4-BE49-F238E27FC236}">
                <a16:creationId xmlns:a16="http://schemas.microsoft.com/office/drawing/2014/main" id="{8BB4ADA2-008A-9DE7-4C5D-ECE56DD01C1B}"/>
              </a:ext>
            </a:extLst>
          </p:cNvPr>
          <p:cNvSpPr txBox="1"/>
          <p:nvPr/>
        </p:nvSpPr>
        <p:spPr>
          <a:xfrm>
            <a:off x="685355" y="11448557"/>
            <a:ext cx="9671304" cy="4560223"/>
          </a:xfrm>
          <a:prstGeom prst="rect">
            <a:avLst/>
          </a:prstGeom>
          <a:noFill/>
        </p:spPr>
        <p:txBody>
          <a:bodyPr wrap="square">
            <a:spAutoFit/>
          </a:bodyPr>
          <a:lstStyle/>
          <a:p>
            <a:pPr>
              <a:spcBef>
                <a:spcPts val="510"/>
              </a:spcBef>
              <a:spcAft>
                <a:spcPts val="1021"/>
              </a:spcAft>
              <a:defRPr/>
            </a:pPr>
            <a:r>
              <a:rPr lang="en-GB" altLang="zh-CN" sz="2200" b="1" dirty="0">
                <a:latin typeface="Calibri" panose="020F0502020204030204" pitchFamily="34" charset="0"/>
                <a:ea typeface="宋体" panose="02010600030101010101" pitchFamily="2" charset="-122"/>
                <a:cs typeface="Calibri" panose="020F0502020204030204" pitchFamily="34" charset="0"/>
              </a:rPr>
              <a:t>II. Principle (22 point font, bold letters )</a:t>
            </a:r>
          </a:p>
          <a:p>
            <a:pPr>
              <a:defRPr/>
            </a:pPr>
            <a:r>
              <a:rPr lang="en-US" altLang="zh-CN" sz="2000" dirty="0">
                <a:latin typeface="Calibri" panose="020F0502020204030204" pitchFamily="34" charset="0"/>
                <a:ea typeface="宋体" panose="02010600030101010101" pitchFamily="2" charset="-122"/>
                <a:cs typeface="Calibri" panose="020F0502020204030204" pitchFamily="34" charset="0"/>
              </a:rPr>
              <a:t>Describe the basic principle of your research works here.</a:t>
            </a:r>
          </a:p>
          <a:p>
            <a:pPr>
              <a:defRPr/>
            </a:pPr>
            <a:endParaRPr lang="en-US" altLang="zh-CN" sz="2000" dirty="0">
              <a:latin typeface="Calibri" panose="020F0502020204030204" pitchFamily="34" charset="0"/>
              <a:ea typeface="宋体" panose="02010600030101010101" pitchFamily="2" charset="-122"/>
              <a:cs typeface="Calibri" panose="020F0502020204030204" pitchFamily="34" charset="0"/>
            </a:endParaRPr>
          </a:p>
          <a:p>
            <a:pPr>
              <a:defRPr/>
            </a:pPr>
            <a:r>
              <a:rPr lang="en-US" altLang="zh-CN" sz="2000" dirty="0">
                <a:latin typeface="Calibri" panose="020F0502020204030204" pitchFamily="34" charset="0"/>
                <a:ea typeface="宋体" panose="02010600030101010101" pitchFamily="2" charset="-122"/>
                <a:cs typeface="Calibri" panose="020F0502020204030204" pitchFamily="34" charset="0"/>
              </a:rPr>
              <a:t>The scope of the conference includes principally the following topics:</a:t>
            </a:r>
          </a:p>
          <a:p>
            <a:pPr marL="457200" indent="-457200">
              <a:buAutoNum type="arabicPeriod"/>
              <a:defRPr/>
            </a:pPr>
            <a:r>
              <a:rPr lang="en-US" altLang="zh-CN" sz="2000" dirty="0">
                <a:latin typeface="Calibri" panose="020F0502020204030204" pitchFamily="34" charset="0"/>
                <a:ea typeface="宋体" panose="02010600030101010101" pitchFamily="2" charset="-122"/>
                <a:cs typeface="Calibri" panose="020F0502020204030204" pitchFamily="34" charset="0"/>
              </a:rPr>
              <a:t>Sustainable Transformation</a:t>
            </a:r>
          </a:p>
          <a:p>
            <a:pPr marL="457200" indent="-457200">
              <a:buAutoNum type="arabicPeriod"/>
              <a:defRPr/>
            </a:pPr>
            <a:r>
              <a:rPr lang="en-US" altLang="zh-CN" sz="2000" dirty="0">
                <a:latin typeface="Calibri" panose="020F0502020204030204" pitchFamily="34" charset="0"/>
                <a:ea typeface="宋体" panose="02010600030101010101" pitchFamily="2" charset="-122"/>
                <a:cs typeface="Calibri" panose="020F0502020204030204" pitchFamily="34" charset="0"/>
              </a:rPr>
              <a:t>Green Supply Chain</a:t>
            </a:r>
          </a:p>
          <a:p>
            <a:pPr marL="457200" indent="-457200">
              <a:buAutoNum type="arabicPeriod"/>
              <a:defRPr/>
            </a:pPr>
            <a:r>
              <a:rPr lang="en-US" altLang="zh-CN" sz="2000" dirty="0">
                <a:latin typeface="Calibri" panose="020F0502020204030204" pitchFamily="34" charset="0"/>
                <a:ea typeface="宋体" panose="02010600030101010101" pitchFamily="2" charset="-122"/>
                <a:cs typeface="Calibri" panose="020F0502020204030204" pitchFamily="34" charset="0"/>
              </a:rPr>
              <a:t>Biodiversity</a:t>
            </a:r>
          </a:p>
          <a:p>
            <a:pPr marL="457200" indent="-457200">
              <a:buAutoNum type="arabicPeriod"/>
              <a:defRPr/>
            </a:pPr>
            <a:r>
              <a:rPr lang="en-US" altLang="zh-CN" sz="2000" dirty="0">
                <a:latin typeface="Calibri" panose="020F0502020204030204" pitchFamily="34" charset="0"/>
                <a:ea typeface="宋体" panose="02010600030101010101" pitchFamily="2" charset="-122"/>
                <a:cs typeface="Calibri" panose="020F0502020204030204" pitchFamily="34" charset="0"/>
              </a:rPr>
              <a:t>Climate Resilience</a:t>
            </a:r>
          </a:p>
          <a:p>
            <a:pPr marL="457200" indent="-457200">
              <a:buAutoNum type="arabicPeriod"/>
              <a:defRPr/>
            </a:pPr>
            <a:r>
              <a:rPr lang="en-US" altLang="zh-CN" sz="2000" dirty="0">
                <a:latin typeface="Calibri" panose="020F0502020204030204" pitchFamily="34" charset="0"/>
                <a:ea typeface="宋体" panose="02010600030101010101" pitchFamily="2" charset="-122"/>
                <a:cs typeface="Calibri" panose="020F0502020204030204" pitchFamily="34" charset="0"/>
              </a:rPr>
              <a:t>Circular Economy</a:t>
            </a:r>
          </a:p>
          <a:p>
            <a:pPr marL="457200" indent="-457200">
              <a:buAutoNum type="arabicPeriod"/>
              <a:defRPr/>
            </a:pPr>
            <a:r>
              <a:rPr lang="en-US" altLang="zh-CN" sz="2000" dirty="0">
                <a:latin typeface="Calibri" panose="020F0502020204030204" pitchFamily="34" charset="0"/>
                <a:ea typeface="宋体" panose="02010600030101010101" pitchFamily="2" charset="-122"/>
                <a:cs typeface="Calibri" panose="020F0502020204030204" pitchFamily="34" charset="0"/>
              </a:rPr>
              <a:t>Clean Material</a:t>
            </a:r>
          </a:p>
          <a:p>
            <a:pPr marL="457200" indent="-457200">
              <a:buAutoNum type="arabicPeriod"/>
              <a:defRPr/>
            </a:pPr>
            <a:r>
              <a:rPr lang="en-US" altLang="zh-CN" sz="2000" dirty="0">
                <a:latin typeface="Calibri" panose="020F0502020204030204" pitchFamily="34" charset="0"/>
                <a:ea typeface="宋体" panose="02010600030101010101" pitchFamily="2" charset="-122"/>
                <a:cs typeface="Calibri" panose="020F0502020204030204" pitchFamily="34" charset="0"/>
              </a:rPr>
              <a:t>Clean Energy</a:t>
            </a:r>
          </a:p>
          <a:p>
            <a:pPr marL="457200" indent="-457200">
              <a:buAutoNum type="arabicPeriod"/>
              <a:defRPr/>
            </a:pPr>
            <a:r>
              <a:rPr lang="en-US" altLang="zh-CN" sz="2000" dirty="0">
                <a:latin typeface="Calibri" panose="020F0502020204030204" pitchFamily="34" charset="0"/>
                <a:ea typeface="宋体" panose="02010600030101010101" pitchFamily="2" charset="-122"/>
                <a:cs typeface="Calibri" panose="020F0502020204030204" pitchFamily="34" charset="0"/>
              </a:rPr>
              <a:t>Blue Urbanism</a:t>
            </a:r>
          </a:p>
          <a:p>
            <a:pPr marL="457200" indent="-457200">
              <a:buAutoNum type="arabicPeriod"/>
              <a:defRPr/>
            </a:pPr>
            <a:r>
              <a:rPr lang="en-US" altLang="zh-CN" sz="2000" dirty="0">
                <a:latin typeface="Calibri" panose="020F0502020204030204" pitchFamily="34" charset="0"/>
                <a:ea typeface="宋体" panose="02010600030101010101" pitchFamily="2" charset="-122"/>
                <a:cs typeface="Calibri" panose="020F0502020204030204" pitchFamily="34" charset="0"/>
              </a:rPr>
              <a:t>Sustainable City</a:t>
            </a:r>
          </a:p>
          <a:p>
            <a:pPr marL="457200" indent="-457200">
              <a:buAutoNum type="arabicPeriod"/>
              <a:defRPr/>
            </a:pPr>
            <a:r>
              <a:rPr lang="en-US" altLang="zh-CN" sz="2000" dirty="0">
                <a:latin typeface="Calibri" panose="020F0502020204030204" pitchFamily="34" charset="0"/>
                <a:ea typeface="宋体" panose="02010600030101010101" pitchFamily="2" charset="-122"/>
                <a:cs typeface="Calibri" panose="020F0502020204030204" pitchFamily="34" charset="0"/>
              </a:rPr>
              <a:t>Energy Economic of Borneo</a:t>
            </a:r>
            <a:endParaRPr lang="en-GB" altLang="zh-CN" sz="2000" dirty="0">
              <a:latin typeface="Calibri" panose="020F0502020204030204" pitchFamily="34" charset="0"/>
              <a:ea typeface="宋体" panose="02010600030101010101" pitchFamily="2" charset="-122"/>
              <a:cs typeface="Calibri" panose="020F0502020204030204" pitchFamily="34" charset="0"/>
            </a:endParaRPr>
          </a:p>
        </p:txBody>
      </p:sp>
      <p:sp>
        <p:nvSpPr>
          <p:cNvPr id="18" name="Text Box 7512">
            <a:extLst>
              <a:ext uri="{FF2B5EF4-FFF2-40B4-BE49-F238E27FC236}">
                <a16:creationId xmlns:a16="http://schemas.microsoft.com/office/drawing/2014/main" id="{24FBEAF7-880A-D139-4742-8B7C366680FA}"/>
              </a:ext>
            </a:extLst>
          </p:cNvPr>
          <p:cNvSpPr txBox="1">
            <a:spLocks noChangeArrowheads="1"/>
          </p:cNvSpPr>
          <p:nvPr/>
        </p:nvSpPr>
        <p:spPr bwMode="auto">
          <a:xfrm>
            <a:off x="11133271" y="13719242"/>
            <a:ext cx="9671303" cy="239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161" tIns="39081" rIns="78161" bIns="39081">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lgn="just">
              <a:spcBef>
                <a:spcPts val="510"/>
              </a:spcBef>
              <a:spcAft>
                <a:spcPts val="1021"/>
              </a:spcAft>
              <a:defRPr/>
            </a:pPr>
            <a:r>
              <a:rPr lang="en-GB" altLang="zh-CN" sz="2200" b="1" dirty="0">
                <a:latin typeface="Calibri" panose="020F0502020204030204" pitchFamily="34" charset="0"/>
                <a:ea typeface="宋体" panose="02010600030101010101" pitchFamily="2" charset="-122"/>
                <a:cs typeface="Calibri" panose="020F0502020204030204" pitchFamily="34" charset="0"/>
              </a:rPr>
              <a:t>V. Results and Analyses</a:t>
            </a:r>
            <a:endParaRPr lang="en-US" altLang="zh-CN" sz="2200" dirty="0">
              <a:latin typeface="Calibri" panose="020F0502020204030204" pitchFamily="34" charset="0"/>
              <a:ea typeface="宋体" panose="02010600030101010101" pitchFamily="2" charset="-122"/>
              <a:cs typeface="Calibri" panose="020F0502020204030204" pitchFamily="34" charset="0"/>
            </a:endParaRPr>
          </a:p>
          <a:p>
            <a:pPr algn="just">
              <a:defRPr/>
            </a:pPr>
            <a:r>
              <a:rPr lang="en-US" altLang="zh-CN" sz="2000" dirty="0">
                <a:latin typeface="Calibri" panose="020F0502020204030204" pitchFamily="34" charset="0"/>
                <a:ea typeface="宋体" panose="02010600030101010101" pitchFamily="2" charset="-122"/>
                <a:cs typeface="Calibri" panose="020F0502020204030204" pitchFamily="34" charset="0"/>
              </a:rPr>
              <a:t>There are many hotels not far from the </a:t>
            </a:r>
            <a:r>
              <a:rPr lang="en-US" altLang="zh-CN" sz="2000" dirty="0" err="1">
                <a:latin typeface="Calibri" panose="020F0502020204030204" pitchFamily="34" charset="0"/>
                <a:ea typeface="宋体" panose="02010600030101010101" pitchFamily="2" charset="-122"/>
                <a:cs typeface="Calibri" panose="020F0502020204030204" pitchFamily="34" charset="0"/>
              </a:rPr>
              <a:t>Universiti</a:t>
            </a:r>
            <a:r>
              <a:rPr lang="en-US" altLang="zh-CN" sz="2000" dirty="0">
                <a:latin typeface="Calibri" panose="020F0502020204030204" pitchFamily="34" charset="0"/>
                <a:ea typeface="宋体" panose="02010600030101010101" pitchFamily="2" charset="-122"/>
                <a:cs typeface="Calibri" panose="020F0502020204030204" pitchFamily="34" charset="0"/>
              </a:rPr>
              <a:t> Brunei Darussalam. </a:t>
            </a:r>
            <a:r>
              <a:rPr lang="en-US" altLang="zh-CN" sz="2000" dirty="0" err="1">
                <a:latin typeface="Calibri" panose="020F0502020204030204" pitchFamily="34" charset="0"/>
                <a:ea typeface="宋体" panose="02010600030101010101" pitchFamily="2" charset="-122"/>
                <a:cs typeface="Calibri" panose="020F0502020204030204" pitchFamily="34" charset="0"/>
              </a:rPr>
              <a:t>Gadong</a:t>
            </a:r>
            <a:r>
              <a:rPr lang="en-US" altLang="zh-CN" sz="2000" dirty="0">
                <a:latin typeface="Calibri" panose="020F0502020204030204" pitchFamily="34" charset="0"/>
                <a:ea typeface="宋体" panose="02010600030101010101" pitchFamily="2" charset="-122"/>
                <a:cs typeface="Calibri" panose="020F0502020204030204" pitchFamily="34" charset="0"/>
              </a:rPr>
              <a:t> or </a:t>
            </a:r>
            <a:r>
              <a:rPr lang="en-US" altLang="zh-CN" sz="2000" dirty="0" err="1">
                <a:latin typeface="Calibri" panose="020F0502020204030204" pitchFamily="34" charset="0"/>
                <a:ea typeface="宋体" panose="02010600030101010101" pitchFamily="2" charset="-122"/>
                <a:cs typeface="Calibri" panose="020F0502020204030204" pitchFamily="34" charset="0"/>
              </a:rPr>
              <a:t>Kiulap</a:t>
            </a:r>
            <a:r>
              <a:rPr lang="en-US" altLang="zh-CN" sz="2000" dirty="0">
                <a:latin typeface="Calibri" panose="020F0502020204030204" pitchFamily="34" charset="0"/>
                <a:ea typeface="宋体" panose="02010600030101010101" pitchFamily="2" charset="-122"/>
                <a:cs typeface="Calibri" panose="020F0502020204030204" pitchFamily="34" charset="0"/>
              </a:rPr>
              <a:t> areas are the most convenient ones. </a:t>
            </a:r>
          </a:p>
          <a:p>
            <a:pPr algn="just">
              <a:defRPr/>
            </a:pPr>
            <a:endParaRPr lang="en-US" altLang="zh-CN" sz="2000" dirty="0">
              <a:latin typeface="Calibri" panose="020F0502020204030204" pitchFamily="34" charset="0"/>
              <a:ea typeface="宋体" panose="02010600030101010101" pitchFamily="2" charset="-122"/>
              <a:cs typeface="Calibri" panose="020F0502020204030204" pitchFamily="34" charset="0"/>
            </a:endParaRPr>
          </a:p>
          <a:p>
            <a:pPr algn="just">
              <a:defRPr/>
            </a:pPr>
            <a:r>
              <a:rPr lang="en-AU" altLang="zh-CN" sz="2000" dirty="0">
                <a:latin typeface="Calibri" panose="020F0502020204030204" pitchFamily="34" charset="0"/>
                <a:ea typeface="宋体" panose="02010600030101010101" pitchFamily="2" charset="-122"/>
                <a:cs typeface="Calibri" panose="020F0502020204030204" pitchFamily="34" charset="0"/>
              </a:rPr>
              <a:t>The 3</a:t>
            </a:r>
            <a:r>
              <a:rPr lang="en-AU" altLang="zh-CN" sz="2000" baseline="30000" dirty="0">
                <a:latin typeface="Calibri" panose="020F0502020204030204" pitchFamily="34" charset="0"/>
                <a:ea typeface="宋体" panose="02010600030101010101" pitchFamily="2" charset="-122"/>
                <a:cs typeface="Calibri" panose="020F0502020204030204" pitchFamily="34" charset="0"/>
              </a:rPr>
              <a:t>rd</a:t>
            </a:r>
            <a:r>
              <a:rPr lang="en-AU" altLang="zh-CN" sz="2000" dirty="0">
                <a:latin typeface="Calibri" panose="020F0502020204030204" pitchFamily="34" charset="0"/>
                <a:ea typeface="宋体" panose="02010600030101010101" pitchFamily="2" charset="-122"/>
                <a:cs typeface="Calibri" panose="020F0502020204030204" pitchFamily="34" charset="0"/>
              </a:rPr>
              <a:t> BSN Conference does not have c</a:t>
            </a:r>
            <a:r>
              <a:rPr lang="en-US" altLang="zh-CN" sz="2000">
                <a:latin typeface="Calibri" panose="020F0502020204030204" pitchFamily="34" charset="0"/>
                <a:ea typeface="宋体" panose="02010600030101010101" pitchFamily="2" charset="-122"/>
                <a:cs typeface="Calibri" panose="020F0502020204030204" pitchFamily="34" charset="0"/>
              </a:rPr>
              <a:t>contract-hotels </a:t>
            </a:r>
            <a:r>
              <a:rPr lang="en-US" altLang="zh-CN" sz="2000" dirty="0">
                <a:latin typeface="Calibri" panose="020F0502020204030204" pitchFamily="34" charset="0"/>
                <a:ea typeface="宋体" panose="02010600030101010101" pitchFamily="2" charset="-122"/>
                <a:cs typeface="Calibri" panose="020F0502020204030204" pitchFamily="34" charset="0"/>
              </a:rPr>
              <a:t>for participants. However if you need </a:t>
            </a:r>
            <a:r>
              <a:rPr lang="en-AU" altLang="zh-CN" sz="2000" dirty="0">
                <a:latin typeface="Calibri" panose="020F0502020204030204" pitchFamily="34" charset="0"/>
                <a:ea typeface="宋体" panose="02010600030101010101" pitchFamily="2" charset="-122"/>
                <a:cs typeface="Calibri" panose="020F0502020204030204" pitchFamily="34" charset="0"/>
              </a:rPr>
              <a:t>3</a:t>
            </a:r>
            <a:r>
              <a:rPr lang="en-AU" altLang="zh-CN" sz="2000" baseline="30000" dirty="0">
                <a:latin typeface="Calibri" panose="020F0502020204030204" pitchFamily="34" charset="0"/>
                <a:ea typeface="宋体" panose="02010600030101010101" pitchFamily="2" charset="-122"/>
                <a:cs typeface="Calibri" panose="020F0502020204030204" pitchFamily="34" charset="0"/>
              </a:rPr>
              <a:t>rd</a:t>
            </a:r>
            <a:r>
              <a:rPr lang="en-AU" altLang="zh-CN" sz="2000" dirty="0">
                <a:latin typeface="Calibri" panose="020F0502020204030204" pitchFamily="34" charset="0"/>
                <a:ea typeface="宋体" panose="02010600030101010101" pitchFamily="2" charset="-122"/>
                <a:cs typeface="Calibri" panose="020F0502020204030204" pitchFamily="34" charset="0"/>
              </a:rPr>
              <a:t> BSN Conference assistance, </a:t>
            </a:r>
            <a:r>
              <a:rPr lang="en-US" altLang="zh-CN" sz="2000" dirty="0">
                <a:latin typeface="Calibri" panose="020F0502020204030204" pitchFamily="34" charset="0"/>
                <a:ea typeface="宋体" panose="02010600030101010101" pitchFamily="2" charset="-122"/>
                <a:cs typeface="Calibri" panose="020F0502020204030204" pitchFamily="34" charset="0"/>
              </a:rPr>
              <a:t>please inform us through email bsn@ubd.edu.bn</a:t>
            </a:r>
          </a:p>
          <a:p>
            <a:pPr algn="just">
              <a:defRPr/>
            </a:pPr>
            <a:endParaRPr lang="en-US" altLang="zh-CN" sz="2000" dirty="0">
              <a:latin typeface="Calibri" panose="020F0502020204030204" pitchFamily="34" charset="0"/>
              <a:ea typeface="宋体" panose="02010600030101010101" pitchFamily="2" charset="-122"/>
              <a:cs typeface="Calibri" panose="020F0502020204030204" pitchFamily="34" charset="0"/>
            </a:endParaRPr>
          </a:p>
        </p:txBody>
      </p:sp>
      <p:sp>
        <p:nvSpPr>
          <p:cNvPr id="21" name="Rectangle 7563">
            <a:extLst>
              <a:ext uri="{FF2B5EF4-FFF2-40B4-BE49-F238E27FC236}">
                <a16:creationId xmlns:a16="http://schemas.microsoft.com/office/drawing/2014/main" id="{E87E710E-7CAB-924D-A2C9-9E4CE67FDEF5}"/>
              </a:ext>
            </a:extLst>
          </p:cNvPr>
          <p:cNvSpPr>
            <a:spLocks noChangeArrowheads="1"/>
          </p:cNvSpPr>
          <p:nvPr/>
        </p:nvSpPr>
        <p:spPr bwMode="auto">
          <a:xfrm>
            <a:off x="11303721" y="12633481"/>
            <a:ext cx="9465868" cy="48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7348" tIns="37995" rIns="77348" bIns="37995" anchor="b"/>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defRPr/>
            </a:pPr>
            <a:r>
              <a:rPr lang="en-GB" altLang="zh-CN" sz="1600" dirty="0">
                <a:latin typeface="Calibri" panose="020F0502020204030204" pitchFamily="34" charset="0"/>
                <a:ea typeface="宋体" panose="02010600030101010101" pitchFamily="2" charset="-122"/>
                <a:cs typeface="Calibri" panose="020F0502020204030204" pitchFamily="34" charset="0"/>
              </a:rPr>
              <a:t>Fig. 3. </a:t>
            </a:r>
            <a:r>
              <a:rPr lang="en-US" altLang="zh-CN" sz="1600" dirty="0" err="1">
                <a:latin typeface="Calibri" panose="020F0502020204030204" pitchFamily="34" charset="0"/>
                <a:ea typeface="宋体" panose="02010600030101010101" pitchFamily="2" charset="-122"/>
                <a:cs typeface="Calibri" panose="020F0502020204030204" pitchFamily="34" charset="0"/>
              </a:rPr>
              <a:t>Universiti</a:t>
            </a:r>
            <a:r>
              <a:rPr lang="en-US" altLang="zh-CN" sz="1600" dirty="0">
                <a:latin typeface="Calibri" panose="020F0502020204030204" pitchFamily="34" charset="0"/>
                <a:ea typeface="宋体" panose="02010600030101010101" pitchFamily="2" charset="-122"/>
                <a:cs typeface="Calibri" panose="020F0502020204030204" pitchFamily="34" charset="0"/>
              </a:rPr>
              <a:t> Brunei Darussalam, Brunei.</a:t>
            </a:r>
          </a:p>
        </p:txBody>
      </p:sp>
      <p:sp>
        <p:nvSpPr>
          <p:cNvPr id="23" name="Rectangle 7563">
            <a:extLst>
              <a:ext uri="{FF2B5EF4-FFF2-40B4-BE49-F238E27FC236}">
                <a16:creationId xmlns:a16="http://schemas.microsoft.com/office/drawing/2014/main" id="{055C8388-8341-C22C-1672-3D19C8E3045F}"/>
              </a:ext>
            </a:extLst>
          </p:cNvPr>
          <p:cNvSpPr>
            <a:spLocks noChangeArrowheads="1"/>
          </p:cNvSpPr>
          <p:nvPr/>
        </p:nvSpPr>
        <p:spPr bwMode="auto">
          <a:xfrm>
            <a:off x="11051853" y="23409234"/>
            <a:ext cx="9715205" cy="55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7348" tIns="37995" rIns="77348" bIns="37995" anchor="b"/>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defRPr/>
            </a:pPr>
            <a:r>
              <a:rPr lang="en-GB" altLang="zh-CN" sz="1600" dirty="0">
                <a:latin typeface="Calibri" panose="020F0502020204030204" pitchFamily="34" charset="0"/>
                <a:ea typeface="宋体" panose="02010600030101010101" pitchFamily="2" charset="-122"/>
                <a:cs typeface="Calibri" panose="020F0502020204030204" pitchFamily="34" charset="0"/>
              </a:rPr>
              <a:t>Fig. 4.  Title of the Figure. (16 point font)</a:t>
            </a:r>
          </a:p>
        </p:txBody>
      </p:sp>
      <p:sp>
        <p:nvSpPr>
          <p:cNvPr id="24" name="Text Box 7489">
            <a:extLst>
              <a:ext uri="{FF2B5EF4-FFF2-40B4-BE49-F238E27FC236}">
                <a16:creationId xmlns:a16="http://schemas.microsoft.com/office/drawing/2014/main" id="{DCD4639E-04AD-D8BB-18FB-5A9A8AEDBD70}"/>
              </a:ext>
            </a:extLst>
          </p:cNvPr>
          <p:cNvSpPr txBox="1">
            <a:spLocks noChangeArrowheads="1"/>
          </p:cNvSpPr>
          <p:nvPr/>
        </p:nvSpPr>
        <p:spPr bwMode="auto">
          <a:xfrm>
            <a:off x="11147339" y="24580123"/>
            <a:ext cx="9671302" cy="146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161" tIns="39081" rIns="78161" bIns="39081">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510"/>
              </a:spcBef>
              <a:spcAft>
                <a:spcPts val="1021"/>
              </a:spcAft>
              <a:defRPr/>
            </a:pPr>
            <a:r>
              <a:rPr lang="en-GB" altLang="zh-CN" sz="2200" b="1" dirty="0">
                <a:latin typeface="Calibri" panose="020F0502020204030204" pitchFamily="34" charset="0"/>
                <a:ea typeface="宋体" panose="02010600030101010101" pitchFamily="2" charset="-122"/>
                <a:cs typeface="Calibri" panose="020F0502020204030204" pitchFamily="34" charset="0"/>
              </a:rPr>
              <a:t>VI. Conclusion   </a:t>
            </a:r>
          </a:p>
          <a:p>
            <a:pPr>
              <a:defRPr/>
            </a:pPr>
            <a:r>
              <a:rPr lang="en-US" altLang="zh-CN" sz="2000" dirty="0">
                <a:latin typeface="Calibri" panose="020F0502020204030204" pitchFamily="34" charset="0"/>
                <a:ea typeface="宋体" panose="02010600030101010101" pitchFamily="2" charset="-122"/>
                <a:cs typeface="Calibri" panose="020F0502020204030204" pitchFamily="34" charset="0"/>
              </a:rPr>
              <a:t>1. Parallel Sessions</a:t>
            </a:r>
          </a:p>
          <a:p>
            <a:pPr>
              <a:defRPr/>
            </a:pPr>
            <a:r>
              <a:rPr lang="en-US" altLang="zh-CN" sz="2000" dirty="0">
                <a:latin typeface="Calibri" panose="020F0502020204030204" pitchFamily="34" charset="0"/>
                <a:ea typeface="宋体" panose="02010600030101010101" pitchFamily="2" charset="-122"/>
                <a:cs typeface="Calibri" panose="020F0502020204030204" pitchFamily="34" charset="0"/>
              </a:rPr>
              <a:t>2. Post Conference Items </a:t>
            </a:r>
          </a:p>
          <a:p>
            <a:pPr>
              <a:defRPr/>
            </a:pPr>
            <a:r>
              <a:rPr lang="en-US" altLang="zh-CN" sz="2000" dirty="0">
                <a:latin typeface="Calibri" panose="020F0502020204030204" pitchFamily="34" charset="0"/>
                <a:ea typeface="宋体" panose="02010600030101010101" pitchFamily="2" charset="-122"/>
                <a:cs typeface="Calibri" panose="020F0502020204030204" pitchFamily="34" charset="0"/>
              </a:rPr>
              <a:t>(Detailed information will be updated later)</a:t>
            </a:r>
          </a:p>
        </p:txBody>
      </p:sp>
      <p:sp>
        <p:nvSpPr>
          <p:cNvPr id="25" name="Text Box 7523">
            <a:extLst>
              <a:ext uri="{FF2B5EF4-FFF2-40B4-BE49-F238E27FC236}">
                <a16:creationId xmlns:a16="http://schemas.microsoft.com/office/drawing/2014/main" id="{B9B76346-4E1F-F7AD-C0C4-4BF1FD90EAC9}"/>
              </a:ext>
            </a:extLst>
          </p:cNvPr>
          <p:cNvSpPr txBox="1">
            <a:spLocks noChangeArrowheads="1"/>
          </p:cNvSpPr>
          <p:nvPr/>
        </p:nvSpPr>
        <p:spPr bwMode="auto">
          <a:xfrm>
            <a:off x="11215570" y="26444614"/>
            <a:ext cx="9671301" cy="725256"/>
          </a:xfrm>
          <a:prstGeom prst="rect">
            <a:avLst/>
          </a:prstGeom>
          <a:noFill/>
          <a:ln>
            <a:noFill/>
          </a:ln>
        </p:spPr>
        <p:txBody>
          <a:bodyPr wrap="square" lIns="78161" tIns="39081" rIns="78161" bIns="39081">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defRPr/>
            </a:pPr>
            <a:r>
              <a:rPr lang="en-GB" altLang="zh-CN" sz="1400" dirty="0">
                <a:latin typeface="Calibri" panose="020F0502020204030204" pitchFamily="34" charset="0"/>
                <a:ea typeface="宋体" panose="02010600030101010101" pitchFamily="2" charset="-122"/>
                <a:cs typeface="Calibri" panose="020F0502020204030204" pitchFamily="34" charset="0"/>
              </a:rPr>
              <a:t>References </a:t>
            </a:r>
            <a:r>
              <a:rPr lang="en-US" altLang="zh-CN" sz="1400" dirty="0">
                <a:latin typeface="Calibri" panose="020F0502020204030204" pitchFamily="34" charset="0"/>
                <a:ea typeface="宋体" panose="02010600030101010101" pitchFamily="2" charset="-122"/>
                <a:cs typeface="Calibri" panose="020F0502020204030204" pitchFamily="34" charset="0"/>
              </a:rPr>
              <a:t>(Optional)</a:t>
            </a:r>
            <a:endParaRPr lang="en-GB" altLang="zh-CN" sz="1400" dirty="0">
              <a:latin typeface="Calibri" panose="020F0502020204030204" pitchFamily="34" charset="0"/>
              <a:ea typeface="宋体" panose="02010600030101010101" pitchFamily="2" charset="-122"/>
              <a:cs typeface="Calibri" panose="020F0502020204030204" pitchFamily="34" charset="0"/>
            </a:endParaRPr>
          </a:p>
          <a:p>
            <a:pPr>
              <a:defRPr/>
            </a:pPr>
            <a:r>
              <a:rPr lang="en-GB" altLang="zh-CN" sz="1400" dirty="0">
                <a:latin typeface="Calibri" panose="020F0502020204030204" pitchFamily="34" charset="0"/>
                <a:ea typeface="宋体" panose="02010600030101010101" pitchFamily="2" charset="-122"/>
                <a:cs typeface="Calibri" panose="020F0502020204030204" pitchFamily="34" charset="0"/>
              </a:rPr>
              <a:t>[1] X.Y. BSN, Enter main references here, 3</a:t>
            </a:r>
            <a:r>
              <a:rPr lang="en-GB" altLang="zh-CN" sz="1400" baseline="30000" dirty="0">
                <a:latin typeface="Calibri" panose="020F0502020204030204" pitchFamily="34" charset="0"/>
                <a:ea typeface="宋体" panose="02010600030101010101" pitchFamily="2" charset="-122"/>
                <a:cs typeface="Calibri" panose="020F0502020204030204" pitchFamily="34" charset="0"/>
              </a:rPr>
              <a:t>rd</a:t>
            </a:r>
            <a:r>
              <a:rPr lang="en-GB" altLang="zh-CN" sz="1400" dirty="0">
                <a:latin typeface="Calibri" panose="020F0502020204030204" pitchFamily="34" charset="0"/>
                <a:ea typeface="宋体" panose="02010600030101010101" pitchFamily="2" charset="-122"/>
                <a:cs typeface="Calibri" panose="020F0502020204030204" pitchFamily="34" charset="0"/>
              </a:rPr>
              <a:t> BSN Conference, Jun 3-4, 2025</a:t>
            </a:r>
            <a:endParaRPr lang="en-GB" altLang="zh-CN" sz="1400" dirty="0">
              <a:highlight>
                <a:srgbClr val="FFFF00"/>
              </a:highlight>
              <a:latin typeface="Calibri" panose="020F0502020204030204" pitchFamily="34" charset="0"/>
              <a:ea typeface="宋体" panose="02010600030101010101" pitchFamily="2" charset="-122"/>
              <a:cs typeface="Calibri" panose="020F0502020204030204" pitchFamily="34" charset="0"/>
            </a:endParaRPr>
          </a:p>
          <a:p>
            <a:pPr>
              <a:defRPr/>
            </a:pPr>
            <a:r>
              <a:rPr lang="en-GB" altLang="zh-CN" sz="1400" dirty="0">
                <a:latin typeface="Calibri" panose="020F0502020204030204" pitchFamily="34" charset="0"/>
                <a:ea typeface="宋体" panose="02010600030101010101" pitchFamily="2" charset="-122"/>
                <a:cs typeface="Calibri" panose="020F0502020204030204" pitchFamily="34" charset="0"/>
              </a:rPr>
              <a:t>[2 ] X.Y. BSN, Enter main references here, 3</a:t>
            </a:r>
            <a:r>
              <a:rPr lang="en-GB" altLang="zh-CN" sz="1400" baseline="30000" dirty="0">
                <a:latin typeface="Calibri" panose="020F0502020204030204" pitchFamily="34" charset="0"/>
                <a:ea typeface="宋体" panose="02010600030101010101" pitchFamily="2" charset="-122"/>
                <a:cs typeface="Calibri" panose="020F0502020204030204" pitchFamily="34" charset="0"/>
              </a:rPr>
              <a:t>rd</a:t>
            </a:r>
            <a:r>
              <a:rPr lang="en-GB" altLang="zh-CN" sz="1400" dirty="0">
                <a:latin typeface="Calibri" panose="020F0502020204030204" pitchFamily="34" charset="0"/>
                <a:ea typeface="宋体" panose="02010600030101010101" pitchFamily="2" charset="-122"/>
                <a:cs typeface="Calibri" panose="020F0502020204030204" pitchFamily="34" charset="0"/>
              </a:rPr>
              <a:t> BSN Conference, Jun 3-4, 2025</a:t>
            </a:r>
            <a:endParaRPr lang="en-GB" altLang="zh-CN" sz="1681" dirty="0">
              <a:solidFill>
                <a:srgbClr val="325494"/>
              </a:solidFill>
              <a:ea typeface="宋体" panose="02010600030101010101" pitchFamily="2" charset="-122"/>
            </a:endParaRPr>
          </a:p>
        </p:txBody>
      </p:sp>
      <p:sp>
        <p:nvSpPr>
          <p:cNvPr id="26" name="Text Box 7574">
            <a:extLst>
              <a:ext uri="{FF2B5EF4-FFF2-40B4-BE49-F238E27FC236}">
                <a16:creationId xmlns:a16="http://schemas.microsoft.com/office/drawing/2014/main" id="{6AC23767-ADBF-FC5E-8DEE-50C4FAFC759B}"/>
              </a:ext>
            </a:extLst>
          </p:cNvPr>
          <p:cNvSpPr txBox="1">
            <a:spLocks noChangeArrowheads="1"/>
          </p:cNvSpPr>
          <p:nvPr/>
        </p:nvSpPr>
        <p:spPr bwMode="auto">
          <a:xfrm>
            <a:off x="11215570" y="27594114"/>
            <a:ext cx="9715205" cy="29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161" tIns="39081" rIns="78161" bIns="39081">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defRPr/>
            </a:pPr>
            <a:r>
              <a:rPr lang="en-GB" altLang="zh-CN" sz="1400" dirty="0">
                <a:latin typeface="Calibri" panose="020F0502020204030204" pitchFamily="34" charset="0"/>
                <a:ea typeface="宋体" panose="02010600030101010101" pitchFamily="2" charset="-122"/>
                <a:cs typeface="Calibri" panose="020F0502020204030204" pitchFamily="34" charset="0"/>
              </a:rPr>
              <a:t>• Enter your acknowledgements or sponsors here. (Optional)   (14 point font)</a:t>
            </a:r>
          </a:p>
        </p:txBody>
      </p:sp>
      <p:sp>
        <p:nvSpPr>
          <p:cNvPr id="27" name="Text Box 7485">
            <a:extLst>
              <a:ext uri="{FF2B5EF4-FFF2-40B4-BE49-F238E27FC236}">
                <a16:creationId xmlns:a16="http://schemas.microsoft.com/office/drawing/2014/main" id="{E9D12519-92DD-2780-5786-70058DDCB874}"/>
              </a:ext>
            </a:extLst>
          </p:cNvPr>
          <p:cNvSpPr txBox="1">
            <a:spLocks noChangeArrowheads="1"/>
          </p:cNvSpPr>
          <p:nvPr/>
        </p:nvSpPr>
        <p:spPr bwMode="auto">
          <a:xfrm>
            <a:off x="635579" y="16447094"/>
            <a:ext cx="9721080" cy="117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161" tIns="39081" rIns="78161" bIns="39081">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510"/>
              </a:spcBef>
              <a:spcAft>
                <a:spcPts val="1021"/>
              </a:spcAft>
              <a:defRPr/>
            </a:pPr>
            <a:r>
              <a:rPr lang="en-GB" altLang="zh-CN" sz="2200" b="1" dirty="0">
                <a:latin typeface="Calibri" panose="020F0502020204030204" pitchFamily="34" charset="0"/>
                <a:ea typeface="宋体" panose="02010600030101010101" pitchFamily="2" charset="-122"/>
                <a:cs typeface="Calibri" panose="020F0502020204030204" pitchFamily="34" charset="0"/>
              </a:rPr>
              <a:t>III. Presentation Template Example</a:t>
            </a:r>
          </a:p>
          <a:p>
            <a:pPr>
              <a:defRPr/>
            </a:pPr>
            <a:r>
              <a:rPr lang="en-US" altLang="zh-CN" sz="2000" dirty="0">
                <a:latin typeface="Calibri" panose="020F0502020204030204" pitchFamily="34" charset="0"/>
                <a:ea typeface="宋体" panose="02010600030101010101" pitchFamily="2" charset="-122"/>
                <a:cs typeface="Calibri" panose="020F0502020204030204" pitchFamily="34" charset="0"/>
              </a:rPr>
              <a:t>This is the template for preparation of posters for </a:t>
            </a:r>
            <a:r>
              <a:rPr lang="en-AU" altLang="zh-CN" sz="2000" dirty="0">
                <a:latin typeface="Calibri" panose="020F0502020204030204" pitchFamily="34" charset="0"/>
                <a:ea typeface="宋体" panose="02010600030101010101" pitchFamily="2" charset="-122"/>
                <a:cs typeface="Calibri" panose="020F0502020204030204" pitchFamily="34" charset="0"/>
              </a:rPr>
              <a:t>3</a:t>
            </a:r>
            <a:r>
              <a:rPr lang="en-AU" altLang="zh-CN" sz="2000" baseline="30000" dirty="0">
                <a:latin typeface="Calibri" panose="020F0502020204030204" pitchFamily="34" charset="0"/>
                <a:ea typeface="宋体" panose="02010600030101010101" pitchFamily="2" charset="-122"/>
                <a:cs typeface="Calibri" panose="020F0502020204030204" pitchFamily="34" charset="0"/>
              </a:rPr>
              <a:t>rd</a:t>
            </a:r>
            <a:r>
              <a:rPr lang="en-AU" altLang="zh-CN" sz="2000" dirty="0">
                <a:latin typeface="Calibri" panose="020F0502020204030204" pitchFamily="34" charset="0"/>
                <a:ea typeface="宋体" panose="02010600030101010101" pitchFamily="2" charset="-122"/>
                <a:cs typeface="Calibri" panose="020F0502020204030204" pitchFamily="34" charset="0"/>
              </a:rPr>
              <a:t> BSN Conference.  </a:t>
            </a:r>
            <a:r>
              <a:rPr lang="en-US" altLang="zh-CN" sz="2000" dirty="0">
                <a:latin typeface="Calibri" panose="020F0502020204030204" pitchFamily="34" charset="0"/>
                <a:ea typeface="宋体" panose="02010600030101010101" pitchFamily="2" charset="-122"/>
                <a:cs typeface="Calibri" panose="020F0502020204030204" pitchFamily="34" charset="0"/>
              </a:rPr>
              <a:t>Please use this document as a sample of the conference poster.</a:t>
            </a:r>
            <a:r>
              <a:rPr lang="en-GB" altLang="zh-CN" sz="2000" dirty="0">
                <a:latin typeface="Calibri" panose="020F0502020204030204" pitchFamily="34" charset="0"/>
                <a:ea typeface="宋体" panose="02010600030101010101" pitchFamily="2" charset="-122"/>
                <a:cs typeface="Calibri" panose="020F0502020204030204" pitchFamily="34" charset="0"/>
              </a:rPr>
              <a:t> </a:t>
            </a:r>
          </a:p>
        </p:txBody>
      </p:sp>
      <p:sp>
        <p:nvSpPr>
          <p:cNvPr id="28" name="Text Box 7486">
            <a:extLst>
              <a:ext uri="{FF2B5EF4-FFF2-40B4-BE49-F238E27FC236}">
                <a16:creationId xmlns:a16="http://schemas.microsoft.com/office/drawing/2014/main" id="{9725A7EB-6DDE-73F8-ED9E-CE983083F9CC}"/>
              </a:ext>
            </a:extLst>
          </p:cNvPr>
          <p:cNvSpPr txBox="1">
            <a:spLocks noChangeArrowheads="1"/>
          </p:cNvSpPr>
          <p:nvPr/>
        </p:nvSpPr>
        <p:spPr bwMode="auto">
          <a:xfrm>
            <a:off x="859554" y="18202641"/>
            <a:ext cx="9331383" cy="143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161" tIns="39081" rIns="78161" bIns="39081">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360"/>
              </a:spcBef>
              <a:spcAft>
                <a:spcPts val="721"/>
              </a:spcAft>
              <a:defRPr/>
            </a:pPr>
            <a:r>
              <a:rPr lang="en-GB" altLang="zh-CN" sz="2200" dirty="0">
                <a:latin typeface="Calibri" panose="020F0502020204030204" pitchFamily="34" charset="0"/>
                <a:ea typeface="宋体" panose="02010600030101010101" pitchFamily="2" charset="-122"/>
                <a:cs typeface="Calibri" panose="020F0502020204030204" pitchFamily="34" charset="0"/>
              </a:rPr>
              <a:t>A. Template of Font (20 point font)</a:t>
            </a:r>
          </a:p>
          <a:p>
            <a:pPr algn="dist">
              <a:defRPr/>
            </a:pPr>
            <a:r>
              <a:rPr lang="en-US" altLang="zh-CN" sz="2000" dirty="0">
                <a:latin typeface="Calibri" panose="020F0502020204030204" pitchFamily="34" charset="0"/>
                <a:ea typeface="宋体" panose="02010600030101010101" pitchFamily="2" charset="-122"/>
                <a:cs typeface="Calibri" panose="020F0502020204030204" pitchFamily="34" charset="0"/>
              </a:rPr>
              <a:t>All the items in your poster should be presented as an uniform layout. Do NOT </a:t>
            </a:r>
          </a:p>
          <a:p>
            <a:pPr>
              <a:defRPr/>
            </a:pPr>
            <a:r>
              <a:rPr lang="en-US" altLang="zh-CN" sz="2000" dirty="0">
                <a:latin typeface="Calibri" panose="020F0502020204030204" pitchFamily="34" charset="0"/>
                <a:ea typeface="宋体" panose="02010600030101010101" pitchFamily="2" charset="-122"/>
                <a:cs typeface="Calibri" panose="020F0502020204030204" pitchFamily="34" charset="0"/>
              </a:rPr>
              <a:t>change the font sizes and font colors in the template. </a:t>
            </a:r>
          </a:p>
          <a:p>
            <a:pPr algn="just">
              <a:defRPr/>
            </a:pPr>
            <a:endParaRPr lang="en-US" altLang="zh-CN" sz="2000" dirty="0">
              <a:latin typeface="Calibri" panose="020F0502020204030204" pitchFamily="34" charset="0"/>
              <a:ea typeface="宋体" panose="02010600030101010101" pitchFamily="2" charset="-122"/>
              <a:cs typeface="Calibri" panose="020F0502020204030204" pitchFamily="34" charset="0"/>
            </a:endParaRPr>
          </a:p>
        </p:txBody>
      </p:sp>
      <p:sp>
        <p:nvSpPr>
          <p:cNvPr id="29" name="Text Box 7487">
            <a:extLst>
              <a:ext uri="{FF2B5EF4-FFF2-40B4-BE49-F238E27FC236}">
                <a16:creationId xmlns:a16="http://schemas.microsoft.com/office/drawing/2014/main" id="{2D5994F3-D4F6-FBBA-527F-730F78C2FCD7}"/>
              </a:ext>
            </a:extLst>
          </p:cNvPr>
          <p:cNvSpPr txBox="1">
            <a:spLocks noChangeArrowheads="1"/>
          </p:cNvSpPr>
          <p:nvPr/>
        </p:nvSpPr>
        <p:spPr bwMode="auto">
          <a:xfrm>
            <a:off x="897420" y="20051246"/>
            <a:ext cx="9443457" cy="235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161" tIns="39081" rIns="78161" bIns="39081">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lgn="just">
              <a:spcBef>
                <a:spcPts val="360"/>
              </a:spcBef>
              <a:spcAft>
                <a:spcPts val="721"/>
              </a:spcAft>
              <a:defRPr/>
            </a:pPr>
            <a:r>
              <a:rPr lang="en-GB" altLang="zh-CN" sz="2200" dirty="0">
                <a:latin typeface="Calibri" panose="020F0502020204030204" pitchFamily="34" charset="0"/>
                <a:ea typeface="宋体" panose="02010600030101010101" pitchFamily="2" charset="-122"/>
                <a:cs typeface="Calibri" panose="020F0502020204030204" pitchFamily="34" charset="0"/>
              </a:rPr>
              <a:t>B. Template of Figures and Tables</a:t>
            </a:r>
          </a:p>
          <a:p>
            <a:pPr algn="just">
              <a:defRPr/>
            </a:pPr>
            <a:r>
              <a:rPr lang="en-GB" altLang="zh-CN" sz="2000" dirty="0">
                <a:latin typeface="Calibri" panose="020F0502020204030204" pitchFamily="34" charset="0"/>
                <a:ea typeface="宋体" panose="02010600030101010101" pitchFamily="2" charset="-122"/>
                <a:cs typeface="Calibri" panose="020F0502020204030204" pitchFamily="34" charset="0"/>
              </a:rPr>
              <a:t>More Figures and Tables are preferred for your poster to present your  outstanding works in </a:t>
            </a:r>
            <a:r>
              <a:rPr lang="en-AU" altLang="zh-CN" sz="2000" dirty="0">
                <a:latin typeface="Calibri" panose="020F0502020204030204" pitchFamily="34" charset="0"/>
                <a:ea typeface="宋体" panose="02010600030101010101" pitchFamily="2" charset="-122"/>
                <a:cs typeface="Calibri" panose="020F0502020204030204" pitchFamily="34" charset="0"/>
              </a:rPr>
              <a:t>3</a:t>
            </a:r>
            <a:r>
              <a:rPr lang="en-AU" altLang="zh-CN" sz="2000" baseline="30000" dirty="0">
                <a:latin typeface="Calibri" panose="020F0502020204030204" pitchFamily="34" charset="0"/>
                <a:ea typeface="宋体" panose="02010600030101010101" pitchFamily="2" charset="-122"/>
                <a:cs typeface="Calibri" panose="020F0502020204030204" pitchFamily="34" charset="0"/>
              </a:rPr>
              <a:t>rd</a:t>
            </a:r>
            <a:r>
              <a:rPr lang="en-AU" altLang="zh-CN" sz="2000" dirty="0">
                <a:latin typeface="Calibri" panose="020F0502020204030204" pitchFamily="34" charset="0"/>
                <a:ea typeface="宋体" panose="02010600030101010101" pitchFamily="2" charset="-122"/>
                <a:cs typeface="Calibri" panose="020F0502020204030204" pitchFamily="34" charset="0"/>
              </a:rPr>
              <a:t> BSN Conference </a:t>
            </a:r>
            <a:r>
              <a:rPr lang="en-GB" altLang="zh-CN" sz="2000" dirty="0">
                <a:latin typeface="Calibri" panose="020F0502020204030204" pitchFamily="34" charset="0"/>
                <a:ea typeface="宋体" panose="02010600030101010101" pitchFamily="2" charset="-122"/>
                <a:cs typeface="Calibri" panose="020F0502020204030204" pitchFamily="34" charset="0"/>
              </a:rPr>
              <a:t>. </a:t>
            </a:r>
          </a:p>
          <a:p>
            <a:pPr algn="just">
              <a:defRPr/>
            </a:pPr>
            <a:endParaRPr lang="en-GB" altLang="zh-CN" sz="2000" dirty="0">
              <a:latin typeface="Calibri" panose="020F0502020204030204" pitchFamily="34" charset="0"/>
              <a:ea typeface="宋体" panose="02010600030101010101" pitchFamily="2" charset="-122"/>
              <a:cs typeface="Calibri" panose="020F0502020204030204" pitchFamily="34" charset="0"/>
            </a:endParaRPr>
          </a:p>
          <a:p>
            <a:pPr algn="just">
              <a:defRPr/>
            </a:pPr>
            <a:r>
              <a:rPr lang="en-GB" altLang="zh-CN" sz="2000" dirty="0">
                <a:latin typeface="Calibri" panose="020F0502020204030204" pitchFamily="34" charset="0"/>
                <a:ea typeface="宋体" panose="02010600030101010101" pitchFamily="2" charset="-122"/>
                <a:cs typeface="Calibri" panose="020F0502020204030204" pitchFamily="34" charset="0"/>
              </a:rPr>
              <a:t>Try to make your Figures are transparent to suit the background colour of the poster. In addition, all the items in the Figures and Tables such as lines, words, symbols are recommended to be identical to  the colour of the TEXT in the template (</a:t>
            </a:r>
            <a:r>
              <a:rPr lang="en-US" altLang="zh-CN" sz="2000" dirty="0">
                <a:latin typeface="Calibri" panose="020F0502020204030204" pitchFamily="34" charset="0"/>
                <a:ea typeface="宋体" panose="02010600030101010101" pitchFamily="2" charset="-122"/>
                <a:cs typeface="Calibri" panose="020F0502020204030204" pitchFamily="34" charset="0"/>
              </a:rPr>
              <a:t>dark green</a:t>
            </a:r>
            <a:r>
              <a:rPr lang="en-GB" altLang="zh-CN" sz="2000" dirty="0">
                <a:latin typeface="Calibri" panose="020F0502020204030204" pitchFamily="34" charset="0"/>
                <a:ea typeface="宋体" panose="02010600030101010101" pitchFamily="2" charset="-122"/>
                <a:cs typeface="Calibri" panose="020F0502020204030204" pitchFamily="34" charset="0"/>
              </a:rPr>
              <a:t>)</a:t>
            </a:r>
          </a:p>
        </p:txBody>
      </p:sp>
      <p:pic>
        <p:nvPicPr>
          <p:cNvPr id="31" name="Picture 7331">
            <a:extLst>
              <a:ext uri="{FF2B5EF4-FFF2-40B4-BE49-F238E27FC236}">
                <a16:creationId xmlns:a16="http://schemas.microsoft.com/office/drawing/2014/main" id="{C44CB01D-7D89-CE92-872A-D6D5899E6A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254" t="7292" r="4951" b="7813"/>
          <a:stretch>
            <a:fillRect/>
          </a:stretch>
        </p:blipFill>
        <p:spPr bwMode="auto">
          <a:xfrm>
            <a:off x="979265" y="23241209"/>
            <a:ext cx="3710336" cy="229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558">
            <a:extLst>
              <a:ext uri="{FF2B5EF4-FFF2-40B4-BE49-F238E27FC236}">
                <a16:creationId xmlns:a16="http://schemas.microsoft.com/office/drawing/2014/main" id="{F2CF8424-7366-965A-3137-F8092AC2B3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254" t="7292" r="4951" b="7813"/>
          <a:stretch>
            <a:fillRect/>
          </a:stretch>
        </p:blipFill>
        <p:spPr bwMode="auto">
          <a:xfrm>
            <a:off x="6206515" y="23264492"/>
            <a:ext cx="3710335" cy="229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7563">
            <a:extLst>
              <a:ext uri="{FF2B5EF4-FFF2-40B4-BE49-F238E27FC236}">
                <a16:creationId xmlns:a16="http://schemas.microsoft.com/office/drawing/2014/main" id="{7D3C32BF-82C6-01B9-BD34-880DB316B9F9}"/>
              </a:ext>
            </a:extLst>
          </p:cNvPr>
          <p:cNvSpPr>
            <a:spLocks noChangeArrowheads="1"/>
          </p:cNvSpPr>
          <p:nvPr/>
        </p:nvSpPr>
        <p:spPr bwMode="auto">
          <a:xfrm>
            <a:off x="938513" y="25654136"/>
            <a:ext cx="3704851" cy="26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7348" tIns="37995" rIns="77348" bIns="37995" anchor="b"/>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defRPr/>
            </a:pPr>
            <a:r>
              <a:rPr lang="en-GB" altLang="zh-CN" sz="1600" dirty="0">
                <a:latin typeface="Calibri" panose="020F0502020204030204" pitchFamily="34" charset="0"/>
                <a:ea typeface="宋体" panose="02010600030101010101" pitchFamily="2" charset="-122"/>
                <a:cs typeface="Calibri" panose="020F0502020204030204" pitchFamily="34" charset="0"/>
              </a:rPr>
              <a:t>Fig. 1.  Title of the Figure. (16 point font)</a:t>
            </a:r>
          </a:p>
        </p:txBody>
      </p:sp>
      <p:sp>
        <p:nvSpPr>
          <p:cNvPr id="36" name="Rectangle 7563">
            <a:extLst>
              <a:ext uri="{FF2B5EF4-FFF2-40B4-BE49-F238E27FC236}">
                <a16:creationId xmlns:a16="http://schemas.microsoft.com/office/drawing/2014/main" id="{5EA1BB8B-AD03-9924-2323-D9475C455818}"/>
              </a:ext>
            </a:extLst>
          </p:cNvPr>
          <p:cNvSpPr>
            <a:spLocks noChangeArrowheads="1"/>
          </p:cNvSpPr>
          <p:nvPr/>
        </p:nvSpPr>
        <p:spPr bwMode="auto">
          <a:xfrm>
            <a:off x="6160863" y="25677419"/>
            <a:ext cx="3704851" cy="26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7348" tIns="37995" rIns="77348" bIns="37995" anchor="b"/>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defRPr/>
            </a:pPr>
            <a:r>
              <a:rPr lang="en-GB" altLang="zh-CN" sz="1600" dirty="0">
                <a:latin typeface="Calibri" panose="020F0502020204030204" pitchFamily="34" charset="0"/>
                <a:ea typeface="宋体" panose="02010600030101010101" pitchFamily="2" charset="-122"/>
                <a:cs typeface="Calibri" panose="020F0502020204030204" pitchFamily="34" charset="0"/>
              </a:rPr>
              <a:t>Fig. 2.  Title of the Figure. (16 point font)</a:t>
            </a:r>
          </a:p>
        </p:txBody>
      </p:sp>
      <p:graphicFrame>
        <p:nvGraphicFramePr>
          <p:cNvPr id="37" name="Group 7555">
            <a:extLst>
              <a:ext uri="{FF2B5EF4-FFF2-40B4-BE49-F238E27FC236}">
                <a16:creationId xmlns:a16="http://schemas.microsoft.com/office/drawing/2014/main" id="{43A83AF4-DE7E-9009-5B1A-7C86976DF6AC}"/>
              </a:ext>
            </a:extLst>
          </p:cNvPr>
          <p:cNvGraphicFramePr>
            <a:graphicFrameLocks/>
          </p:cNvGraphicFramePr>
          <p:nvPr>
            <p:extLst>
              <p:ext uri="{D42A27DB-BD31-4B8C-83A1-F6EECF244321}">
                <p14:modId xmlns:p14="http://schemas.microsoft.com/office/powerpoint/2010/main" val="243869237"/>
              </p:ext>
            </p:extLst>
          </p:nvPr>
        </p:nvGraphicFramePr>
        <p:xfrm>
          <a:off x="1202653" y="26527650"/>
          <a:ext cx="8248473" cy="1606550"/>
        </p:xfrm>
        <a:graphic>
          <a:graphicData uri="http://schemas.openxmlformats.org/drawingml/2006/table">
            <a:tbl>
              <a:tblPr/>
              <a:tblGrid>
                <a:gridCol w="1414518">
                  <a:extLst>
                    <a:ext uri="{9D8B030D-6E8A-4147-A177-3AD203B41FA5}">
                      <a16:colId xmlns:a16="http://schemas.microsoft.com/office/drawing/2014/main" val="20000"/>
                    </a:ext>
                  </a:extLst>
                </a:gridCol>
                <a:gridCol w="2243986">
                  <a:extLst>
                    <a:ext uri="{9D8B030D-6E8A-4147-A177-3AD203B41FA5}">
                      <a16:colId xmlns:a16="http://schemas.microsoft.com/office/drawing/2014/main" val="20001"/>
                    </a:ext>
                  </a:extLst>
                </a:gridCol>
                <a:gridCol w="2234363">
                  <a:extLst>
                    <a:ext uri="{9D8B030D-6E8A-4147-A177-3AD203B41FA5}">
                      <a16:colId xmlns:a16="http://schemas.microsoft.com/office/drawing/2014/main" val="20002"/>
                    </a:ext>
                  </a:extLst>
                </a:gridCol>
                <a:gridCol w="2355606">
                  <a:extLst>
                    <a:ext uri="{9D8B030D-6E8A-4147-A177-3AD203B41FA5}">
                      <a16:colId xmlns:a16="http://schemas.microsoft.com/office/drawing/2014/main" val="20003"/>
                    </a:ext>
                  </a:extLst>
                </a:gridCol>
              </a:tblGrid>
              <a:tr h="787068">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900" b="0" i="0" u="none" strike="noStrike" cap="none" normalizeH="0" baseline="0">
                          <a:ln>
                            <a:noFill/>
                          </a:ln>
                          <a:solidFill>
                            <a:schemeClr val="tx2"/>
                          </a:solidFill>
                          <a:effectLst/>
                          <a:latin typeface="Times New Roman" pitchFamily="18" charset="0"/>
                          <a:ea typeface="宋体" pitchFamily="2" charset="-122"/>
                        </a:rPr>
                        <a:t>Model</a:t>
                      </a:r>
                    </a:p>
                  </a:txBody>
                  <a:tcPr marL="117057" marR="117057" marT="58509" marB="58509"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900" b="0" i="0" u="none" strike="noStrike" cap="none" normalizeH="0" baseline="0" dirty="0">
                          <a:ln>
                            <a:noFill/>
                          </a:ln>
                          <a:solidFill>
                            <a:schemeClr val="tx2"/>
                          </a:solidFill>
                          <a:effectLst/>
                          <a:latin typeface="Times New Roman" pitchFamily="18" charset="0"/>
                          <a:ea typeface="宋体" pitchFamily="2" charset="-122"/>
                        </a:rPr>
                        <a:t>Feature </a:t>
                      </a:r>
                    </a:p>
                  </a:txBody>
                  <a:tcPr marL="117057" marR="117057" marT="58509" marB="58509"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900" b="0" i="0" u="none" strike="noStrike" cap="none" normalizeH="0" baseline="0" dirty="0">
                          <a:ln>
                            <a:noFill/>
                          </a:ln>
                          <a:solidFill>
                            <a:schemeClr val="tx2"/>
                          </a:solidFill>
                          <a:effectLst/>
                          <a:latin typeface="Times New Roman" pitchFamily="18" charset="0"/>
                          <a:ea typeface="宋体" pitchFamily="2" charset="-122"/>
                        </a:rPr>
                        <a:t>Processing</a:t>
                      </a:r>
                    </a:p>
                  </a:txBody>
                  <a:tcPr marL="117057" marR="117057" marT="58509" marB="58509"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900" b="0" i="0" u="none" strike="noStrike" cap="none" normalizeH="0" baseline="0" dirty="0">
                          <a:ln>
                            <a:noFill/>
                          </a:ln>
                          <a:solidFill>
                            <a:schemeClr val="tx2"/>
                          </a:solidFill>
                          <a:effectLst/>
                          <a:latin typeface="Times New Roman" pitchFamily="18" charset="0"/>
                          <a:ea typeface="宋体" pitchFamily="2" charset="-122"/>
                        </a:rPr>
                        <a:t>Category</a:t>
                      </a:r>
                    </a:p>
                  </a:txBody>
                  <a:tcPr marL="117057" marR="117057" marT="58509" marB="58509"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9741">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US" altLang="zh-CN" sz="1900" b="0" i="0" u="none" strike="noStrike" cap="none" normalizeH="0" baseline="0" dirty="0">
                          <a:ln>
                            <a:noFill/>
                          </a:ln>
                          <a:solidFill>
                            <a:schemeClr val="tx2"/>
                          </a:solidFill>
                          <a:effectLst/>
                          <a:latin typeface="Times New Roman" pitchFamily="18" charset="0"/>
                          <a:ea typeface="宋体" pitchFamily="2" charset="-122"/>
                        </a:rPr>
                        <a:t>KNN</a:t>
                      </a:r>
                    </a:p>
                  </a:txBody>
                  <a:tcPr marL="117057" marR="117057" marT="58509" marB="58509"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900" b="0" i="0" u="none" strike="noStrike" cap="none" normalizeH="0" baseline="0" dirty="0">
                          <a:ln>
                            <a:noFill/>
                          </a:ln>
                          <a:solidFill>
                            <a:schemeClr val="tx2"/>
                          </a:solidFill>
                          <a:effectLst/>
                          <a:latin typeface="Times New Roman" pitchFamily="18" charset="0"/>
                          <a:ea typeface="宋体" pitchFamily="2" charset="-122"/>
                        </a:rPr>
                        <a:t>&gt;200,000 flops</a:t>
                      </a:r>
                    </a:p>
                  </a:txBody>
                  <a:tcPr marL="117057" marR="117057" marT="58509" marB="58509"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900" b="0" i="0" u="none" strike="noStrike" cap="none" normalizeH="0" baseline="0" dirty="0">
                          <a:ln>
                            <a:noFill/>
                          </a:ln>
                          <a:solidFill>
                            <a:schemeClr val="tx2"/>
                          </a:solidFill>
                          <a:effectLst/>
                          <a:latin typeface="Times New Roman" pitchFamily="18" charset="0"/>
                          <a:ea typeface="宋体" pitchFamily="2" charset="-122"/>
                        </a:rPr>
                        <a:t>~10 flops</a:t>
                      </a:r>
                    </a:p>
                  </a:txBody>
                  <a:tcPr marL="117057" marR="117057" marT="58509" marB="58509"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900" b="0" i="0" u="none" strike="noStrike" cap="none" normalizeH="0" baseline="0" dirty="0">
                          <a:ln>
                            <a:noFill/>
                          </a:ln>
                          <a:solidFill>
                            <a:schemeClr val="tx2"/>
                          </a:solidFill>
                          <a:effectLst/>
                          <a:latin typeface="Times New Roman" pitchFamily="18" charset="0"/>
                          <a:ea typeface="宋体" pitchFamily="2" charset="-122"/>
                        </a:rPr>
                        <a:t>~20 flops</a:t>
                      </a:r>
                    </a:p>
                  </a:txBody>
                  <a:tcPr marL="117057" marR="117057" marT="58509" marB="58509"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9741">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900" b="0" i="0" u="none" strike="noStrike" cap="none" normalizeH="0" baseline="0">
                          <a:ln>
                            <a:noFill/>
                          </a:ln>
                          <a:solidFill>
                            <a:schemeClr val="tx2"/>
                          </a:solidFill>
                          <a:effectLst/>
                          <a:latin typeface="Times New Roman" pitchFamily="18" charset="0"/>
                          <a:ea typeface="宋体" pitchFamily="2" charset="-122"/>
                        </a:rPr>
                        <a:t>NN</a:t>
                      </a:r>
                    </a:p>
                  </a:txBody>
                  <a:tcPr marL="117057" marR="117057" marT="58509" marB="58509"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900" b="0" i="0" u="none" strike="noStrike" cap="none" normalizeH="0" baseline="0" dirty="0">
                          <a:ln>
                            <a:noFill/>
                          </a:ln>
                          <a:solidFill>
                            <a:schemeClr val="tx2"/>
                          </a:solidFill>
                          <a:effectLst/>
                          <a:latin typeface="Times New Roman" pitchFamily="18" charset="0"/>
                          <a:ea typeface="宋体" pitchFamily="2" charset="-122"/>
                        </a:rPr>
                        <a:t>~10 flops</a:t>
                      </a:r>
                    </a:p>
                  </a:txBody>
                  <a:tcPr marL="117057" marR="117057" marT="58509" marB="58509"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8" name="Text Box 7305">
            <a:extLst>
              <a:ext uri="{FF2B5EF4-FFF2-40B4-BE49-F238E27FC236}">
                <a16:creationId xmlns:a16="http://schemas.microsoft.com/office/drawing/2014/main" id="{DF6AF6E3-8903-D0EC-DBB8-B830F328C034}"/>
              </a:ext>
            </a:extLst>
          </p:cNvPr>
          <p:cNvSpPr txBox="1">
            <a:spLocks noChangeArrowheads="1"/>
          </p:cNvSpPr>
          <p:nvPr/>
        </p:nvSpPr>
        <p:spPr bwMode="auto">
          <a:xfrm>
            <a:off x="3106949" y="26181930"/>
            <a:ext cx="4743450" cy="32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61" tIns="39081" rIns="78161" bIns="39081">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lgn="ctr">
              <a:defRPr/>
            </a:pPr>
            <a:r>
              <a:rPr lang="en-US" altLang="zh-CN" sz="1600" dirty="0">
                <a:latin typeface="Calibri" panose="020F0502020204030204" pitchFamily="34" charset="0"/>
                <a:ea typeface="宋体" panose="02010600030101010101" pitchFamily="2" charset="-122"/>
                <a:cs typeface="Calibri" panose="020F0502020204030204" pitchFamily="34" charset="0"/>
              </a:rPr>
              <a:t>Table I. </a:t>
            </a:r>
            <a:r>
              <a:rPr lang="en-GB" altLang="zh-CN" sz="1600" dirty="0">
                <a:latin typeface="Calibri" panose="020F0502020204030204" pitchFamily="34" charset="0"/>
                <a:ea typeface="宋体" panose="02010600030101010101" pitchFamily="2" charset="-122"/>
                <a:cs typeface="Calibri" panose="020F0502020204030204" pitchFamily="34" charset="0"/>
              </a:rPr>
              <a:t>Heading of the Table. (16 point font)</a:t>
            </a:r>
          </a:p>
        </p:txBody>
      </p:sp>
      <p:sp>
        <p:nvSpPr>
          <p:cNvPr id="39" name="Text Box 378">
            <a:extLst>
              <a:ext uri="{FF2B5EF4-FFF2-40B4-BE49-F238E27FC236}">
                <a16:creationId xmlns:a16="http://schemas.microsoft.com/office/drawing/2014/main" id="{90109538-91FC-3994-0E7A-C1B2BA97ED82}"/>
              </a:ext>
            </a:extLst>
          </p:cNvPr>
          <p:cNvSpPr txBox="1">
            <a:spLocks noChangeArrowheads="1"/>
          </p:cNvSpPr>
          <p:nvPr/>
        </p:nvSpPr>
        <p:spPr bwMode="auto">
          <a:xfrm>
            <a:off x="635579" y="28834059"/>
            <a:ext cx="20145638" cy="4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331" tIns="27665" rIns="55331" bIns="27665">
            <a:spAutoFit/>
          </a:bodyPr>
          <a:lstStyle>
            <a:lvl1pPr defTabSz="460375">
              <a:defRPr sz="7500">
                <a:solidFill>
                  <a:schemeClr val="tx1"/>
                </a:solidFill>
                <a:latin typeface="Times New Roman" panose="02020603050405020304" pitchFamily="18" charset="0"/>
              </a:defRPr>
            </a:lvl1pPr>
            <a:lvl2pPr marL="742950" indent="-285750" defTabSz="460375">
              <a:defRPr sz="7500">
                <a:solidFill>
                  <a:schemeClr val="tx1"/>
                </a:solidFill>
                <a:latin typeface="Times New Roman" panose="02020603050405020304" pitchFamily="18" charset="0"/>
              </a:defRPr>
            </a:lvl2pPr>
            <a:lvl3pPr marL="1143000" indent="-228600" defTabSz="460375">
              <a:defRPr sz="7500">
                <a:solidFill>
                  <a:schemeClr val="tx1"/>
                </a:solidFill>
                <a:latin typeface="Times New Roman" panose="02020603050405020304" pitchFamily="18" charset="0"/>
              </a:defRPr>
            </a:lvl3pPr>
            <a:lvl4pPr marL="1600200" indent="-228600" defTabSz="460375">
              <a:defRPr sz="7500">
                <a:solidFill>
                  <a:schemeClr val="tx1"/>
                </a:solidFill>
                <a:latin typeface="Times New Roman" panose="02020603050405020304" pitchFamily="18" charset="0"/>
              </a:defRPr>
            </a:lvl4pPr>
            <a:lvl5pPr marL="2057400" indent="-228600" defTabSz="460375">
              <a:defRPr sz="7500">
                <a:solidFill>
                  <a:schemeClr val="tx1"/>
                </a:solidFill>
                <a:latin typeface="Times New Roman" panose="02020603050405020304" pitchFamily="18" charset="0"/>
              </a:defRPr>
            </a:lvl5pPr>
            <a:lvl6pPr marL="2514600" indent="-228600" defTabSz="4603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4603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4603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460375" eaLnBrk="0" fontAlgn="base" hangingPunct="0">
              <a:spcBef>
                <a:spcPct val="0"/>
              </a:spcBef>
              <a:spcAft>
                <a:spcPct val="0"/>
              </a:spcAft>
              <a:defRPr sz="7500">
                <a:solidFill>
                  <a:schemeClr val="tx1"/>
                </a:solidFill>
                <a:latin typeface="Times New Roman" panose="02020603050405020304" pitchFamily="18" charset="0"/>
              </a:defRPr>
            </a:lvl9pPr>
          </a:lstStyle>
          <a:p>
            <a:pPr algn="ctr">
              <a:spcBef>
                <a:spcPct val="50000"/>
              </a:spcBef>
              <a:defRPr/>
            </a:pPr>
            <a:r>
              <a:rPr lang="en-GB" altLang="zh-CN" sz="2400" b="1" dirty="0">
                <a:solidFill>
                  <a:srgbClr val="325494"/>
                </a:solidFill>
                <a:latin typeface="Calibri" panose="020F0502020204030204" pitchFamily="34" charset="0"/>
                <a:ea typeface="宋体" panose="02010600030101010101" pitchFamily="2" charset="-122"/>
                <a:cs typeface="Calibri" panose="020F0502020204030204" pitchFamily="34" charset="0"/>
              </a:rPr>
              <a:t>Author email: XXX@XX.XX</a:t>
            </a:r>
            <a:endParaRPr lang="en-GB" altLang="zh-CN" sz="2400" dirty="0">
              <a:solidFill>
                <a:srgbClr val="325494"/>
              </a:solidFill>
              <a:latin typeface="Calibri" panose="020F0502020204030204" pitchFamily="34" charset="0"/>
              <a:ea typeface="宋体" panose="02010600030101010101" pitchFamily="2" charset="-122"/>
              <a:cs typeface="Calibri" panose="020F0502020204030204" pitchFamily="34" charset="0"/>
            </a:endParaRPr>
          </a:p>
        </p:txBody>
      </p:sp>
      <p:sp>
        <p:nvSpPr>
          <p:cNvPr id="40" name="Text Box 7516">
            <a:extLst>
              <a:ext uri="{FF2B5EF4-FFF2-40B4-BE49-F238E27FC236}">
                <a16:creationId xmlns:a16="http://schemas.microsoft.com/office/drawing/2014/main" id="{310BFABE-337E-660B-37A9-F154D633F0F2}"/>
              </a:ext>
            </a:extLst>
          </p:cNvPr>
          <p:cNvSpPr txBox="1">
            <a:spLocks noChangeArrowheads="1"/>
          </p:cNvSpPr>
          <p:nvPr/>
        </p:nvSpPr>
        <p:spPr bwMode="auto">
          <a:xfrm>
            <a:off x="635579" y="29316660"/>
            <a:ext cx="20087575" cy="44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161" tIns="39081" rIns="78161" bIns="39081">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lgn="ctr">
              <a:spcBef>
                <a:spcPts val="510"/>
              </a:spcBef>
              <a:spcAft>
                <a:spcPts val="1021"/>
              </a:spcAft>
              <a:defRPr/>
            </a:pPr>
            <a:r>
              <a:rPr lang="en-US" altLang="zh-CN" sz="2400" b="1" dirty="0">
                <a:solidFill>
                  <a:srgbClr val="325494"/>
                </a:solidFill>
                <a:latin typeface="Calibri" panose="020F0502020204030204" pitchFamily="34" charset="0"/>
                <a:ea typeface="宋体" panose="02010600030101010101" pitchFamily="2" charset="-122"/>
                <a:cs typeface="Calibri" panose="020F0502020204030204" pitchFamily="34" charset="0"/>
              </a:rPr>
              <a:t>2025 3</a:t>
            </a:r>
            <a:r>
              <a:rPr lang="en-US" altLang="zh-CN" sz="2400" b="1" baseline="30000" dirty="0">
                <a:solidFill>
                  <a:srgbClr val="325494"/>
                </a:solidFill>
                <a:latin typeface="Calibri" panose="020F0502020204030204" pitchFamily="34" charset="0"/>
                <a:ea typeface="宋体" panose="02010600030101010101" pitchFamily="2" charset="-122"/>
                <a:cs typeface="Calibri" panose="020F0502020204030204" pitchFamily="34" charset="0"/>
              </a:rPr>
              <a:t>rd</a:t>
            </a:r>
            <a:r>
              <a:rPr lang="en-US" altLang="zh-CN" sz="2400" b="1" dirty="0">
                <a:solidFill>
                  <a:srgbClr val="325494"/>
                </a:solidFill>
                <a:latin typeface="Calibri" panose="020F0502020204030204" pitchFamily="34" charset="0"/>
                <a:ea typeface="宋体" panose="02010600030101010101" pitchFamily="2" charset="-122"/>
                <a:cs typeface="Calibri" panose="020F0502020204030204" pitchFamily="34" charset="0"/>
              </a:rPr>
              <a:t> </a:t>
            </a:r>
            <a:r>
              <a:rPr lang="en-US" altLang="zh-CN" sz="2400" b="1">
                <a:solidFill>
                  <a:srgbClr val="325494"/>
                </a:solidFill>
                <a:latin typeface="Calibri" panose="020F0502020204030204" pitchFamily="34" charset="0"/>
                <a:ea typeface="宋体" panose="02010600030101010101" pitchFamily="2" charset="-122"/>
                <a:cs typeface="Calibri" panose="020F0502020204030204" pitchFamily="34" charset="0"/>
              </a:rPr>
              <a:t>BSN Conference </a:t>
            </a:r>
            <a:r>
              <a:rPr lang="en-US" altLang="zh-CN" sz="2400" b="1" dirty="0">
                <a:solidFill>
                  <a:srgbClr val="325494"/>
                </a:solidFill>
                <a:latin typeface="Calibri" panose="020F0502020204030204" pitchFamily="34" charset="0"/>
                <a:ea typeface="宋体" panose="02010600030101010101" pitchFamily="2" charset="-122"/>
                <a:cs typeface="Calibri" panose="020F0502020204030204" pitchFamily="34" charset="0"/>
              </a:rPr>
              <a:t>on Sustainable City Transformation, Biodiversity and Green Supply Chain in Borneo, Brunei, 3 -4 June 2025</a:t>
            </a:r>
            <a:endParaRPr lang="en-GB" altLang="zh-CN" sz="2400" b="1" dirty="0">
              <a:solidFill>
                <a:srgbClr val="325494"/>
              </a:solidFill>
              <a:latin typeface="Calibri" panose="020F0502020204030204" pitchFamily="34" charset="0"/>
              <a:ea typeface="宋体" panose="02010600030101010101" pitchFamily="2" charset="-122"/>
              <a:cs typeface="Calibri" panose="020F0502020204030204" pitchFamily="34" charset="0"/>
            </a:endParaRPr>
          </a:p>
        </p:txBody>
      </p:sp>
      <p:sp>
        <p:nvSpPr>
          <p:cNvPr id="41" name="Text Box 109">
            <a:extLst>
              <a:ext uri="{FF2B5EF4-FFF2-40B4-BE49-F238E27FC236}">
                <a16:creationId xmlns:a16="http://schemas.microsoft.com/office/drawing/2014/main" id="{FDD8E026-B181-12B3-9CB8-7D5E0BB8B65B}"/>
              </a:ext>
            </a:extLst>
          </p:cNvPr>
          <p:cNvSpPr txBox="1">
            <a:spLocks noChangeArrowheads="1"/>
          </p:cNvSpPr>
          <p:nvPr/>
        </p:nvSpPr>
        <p:spPr bwMode="auto">
          <a:xfrm>
            <a:off x="574101" y="407998"/>
            <a:ext cx="24177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331" tIns="27665" rIns="55331" bIns="27665">
            <a:spAutoFit/>
          </a:bodyPr>
          <a:lstStyle>
            <a:lvl1pPr defTabSz="460375">
              <a:defRPr sz="9300">
                <a:solidFill>
                  <a:schemeClr val="tx1"/>
                </a:solidFill>
                <a:latin typeface="Times New Roman" panose="02020603050405020304" pitchFamily="18" charset="0"/>
              </a:defRPr>
            </a:lvl1pPr>
            <a:lvl2pPr marL="742950" indent="-285750" defTabSz="460375">
              <a:defRPr sz="9300">
                <a:solidFill>
                  <a:schemeClr val="tx1"/>
                </a:solidFill>
                <a:latin typeface="Times New Roman" panose="02020603050405020304" pitchFamily="18" charset="0"/>
              </a:defRPr>
            </a:lvl2pPr>
            <a:lvl3pPr marL="1143000" indent="-228600" defTabSz="460375">
              <a:defRPr sz="9300">
                <a:solidFill>
                  <a:schemeClr val="tx1"/>
                </a:solidFill>
                <a:latin typeface="Times New Roman" panose="02020603050405020304" pitchFamily="18" charset="0"/>
              </a:defRPr>
            </a:lvl3pPr>
            <a:lvl4pPr marL="1600200" indent="-228600" defTabSz="460375">
              <a:defRPr sz="9300">
                <a:solidFill>
                  <a:schemeClr val="tx1"/>
                </a:solidFill>
                <a:latin typeface="Times New Roman" panose="02020603050405020304" pitchFamily="18" charset="0"/>
              </a:defRPr>
            </a:lvl4pPr>
            <a:lvl5pPr marL="2057400" indent="-228600" defTabSz="460375">
              <a:defRPr sz="9300">
                <a:solidFill>
                  <a:schemeClr val="tx1"/>
                </a:solidFill>
                <a:latin typeface="Times New Roman" panose="02020603050405020304" pitchFamily="18" charset="0"/>
              </a:defRPr>
            </a:lvl5pPr>
            <a:lvl6pPr marL="2514600" indent="-228600" defTabSz="460375" eaLnBrk="0" fontAlgn="base" hangingPunct="0">
              <a:spcBef>
                <a:spcPct val="0"/>
              </a:spcBef>
              <a:spcAft>
                <a:spcPct val="0"/>
              </a:spcAft>
              <a:defRPr sz="9300">
                <a:solidFill>
                  <a:schemeClr val="tx1"/>
                </a:solidFill>
                <a:latin typeface="Times New Roman" panose="02020603050405020304" pitchFamily="18" charset="0"/>
              </a:defRPr>
            </a:lvl6pPr>
            <a:lvl7pPr marL="2971800" indent="-228600" defTabSz="460375" eaLnBrk="0" fontAlgn="base" hangingPunct="0">
              <a:spcBef>
                <a:spcPct val="0"/>
              </a:spcBef>
              <a:spcAft>
                <a:spcPct val="0"/>
              </a:spcAft>
              <a:defRPr sz="9300">
                <a:solidFill>
                  <a:schemeClr val="tx1"/>
                </a:solidFill>
                <a:latin typeface="Times New Roman" panose="02020603050405020304" pitchFamily="18" charset="0"/>
              </a:defRPr>
            </a:lvl7pPr>
            <a:lvl8pPr marL="3429000" indent="-228600" defTabSz="460375" eaLnBrk="0" fontAlgn="base" hangingPunct="0">
              <a:spcBef>
                <a:spcPct val="0"/>
              </a:spcBef>
              <a:spcAft>
                <a:spcPct val="0"/>
              </a:spcAft>
              <a:defRPr sz="9300">
                <a:solidFill>
                  <a:schemeClr val="tx1"/>
                </a:solidFill>
                <a:latin typeface="Times New Roman" panose="02020603050405020304" pitchFamily="18" charset="0"/>
              </a:defRPr>
            </a:lvl8pPr>
            <a:lvl9pPr marL="3886200" indent="-228600" defTabSz="460375" eaLnBrk="0" fontAlgn="base" hangingPunct="0">
              <a:spcBef>
                <a:spcPct val="0"/>
              </a:spcBef>
              <a:spcAft>
                <a:spcPct val="0"/>
              </a:spcAft>
              <a:defRPr sz="9300">
                <a:solidFill>
                  <a:schemeClr val="tx1"/>
                </a:solidFill>
                <a:latin typeface="Times New Roman" panose="02020603050405020304" pitchFamily="18" charset="0"/>
              </a:defRPr>
            </a:lvl9pPr>
          </a:lstStyle>
          <a:p>
            <a:pPr algn="just">
              <a:spcBef>
                <a:spcPct val="50000"/>
              </a:spcBef>
            </a:pPr>
            <a:r>
              <a:rPr lang="en-GB" altLang="zh-CN" sz="3000" dirty="0">
                <a:solidFill>
                  <a:srgbClr val="FF0000"/>
                </a:solidFill>
                <a:latin typeface="Arial Black" panose="020B0604020202020204" pitchFamily="34" charset="0"/>
                <a:ea typeface="宋体" panose="02010600030101010101" pitchFamily="2" charset="-122"/>
                <a:cs typeface="Arial" panose="020B0604020202020204" pitchFamily="34" charset="0"/>
              </a:rPr>
              <a:t>ID: 2</a:t>
            </a:r>
            <a:r>
              <a:rPr lang="en-US" altLang="zh-CN" sz="3000" dirty="0">
                <a:solidFill>
                  <a:srgbClr val="FF0000"/>
                </a:solidFill>
                <a:latin typeface="Arial Black" panose="020B0604020202020204" pitchFamily="34" charset="0"/>
                <a:ea typeface="宋体" panose="02010600030101010101" pitchFamily="2" charset="-122"/>
                <a:cs typeface="Arial" panose="020B0604020202020204" pitchFamily="34" charset="0"/>
              </a:rPr>
              <a:t>X</a:t>
            </a:r>
            <a:r>
              <a:rPr lang="en-GB" altLang="zh-CN" sz="3000" dirty="0">
                <a:solidFill>
                  <a:srgbClr val="FF0000"/>
                </a:solidFill>
                <a:latin typeface="Arial Black" panose="020B0604020202020204" pitchFamily="34" charset="0"/>
                <a:ea typeface="宋体" panose="02010600030101010101" pitchFamily="2" charset="-122"/>
                <a:cs typeface="Arial" panose="020B0604020202020204" pitchFamily="34" charset="0"/>
              </a:rPr>
              <a:t>XX</a:t>
            </a:r>
          </a:p>
        </p:txBody>
      </p:sp>
      <p:pic>
        <p:nvPicPr>
          <p:cNvPr id="45" name="Picture 44" descr="A yellow arrow pointing to a black background&#10;&#10;AI-generated content may be incorrect.">
            <a:extLst>
              <a:ext uri="{FF2B5EF4-FFF2-40B4-BE49-F238E27FC236}">
                <a16:creationId xmlns:a16="http://schemas.microsoft.com/office/drawing/2014/main" id="{835B0FD2-2153-4D90-1873-456555E2A766}"/>
              </a:ext>
            </a:extLst>
          </p:cNvPr>
          <p:cNvPicPr>
            <a:picLocks noChangeAspect="1"/>
          </p:cNvPicPr>
          <p:nvPr/>
        </p:nvPicPr>
        <p:blipFill>
          <a:blip r:embed="rId6"/>
          <a:stretch>
            <a:fillRect/>
          </a:stretch>
        </p:blipFill>
        <p:spPr>
          <a:xfrm>
            <a:off x="18809661" y="27763146"/>
            <a:ext cx="2077210" cy="1070913"/>
          </a:xfrm>
          <a:prstGeom prst="rect">
            <a:avLst/>
          </a:prstGeom>
        </p:spPr>
      </p:pic>
      <p:pic>
        <p:nvPicPr>
          <p:cNvPr id="47" name="Picture 46" descr="A green and white map with a globe and text&#10;&#10;AI-generated content may be incorrect.">
            <a:extLst>
              <a:ext uri="{FF2B5EF4-FFF2-40B4-BE49-F238E27FC236}">
                <a16:creationId xmlns:a16="http://schemas.microsoft.com/office/drawing/2014/main" id="{24795718-F56D-715D-BB05-CA3B8833BC65}"/>
              </a:ext>
            </a:extLst>
          </p:cNvPr>
          <p:cNvPicPr>
            <a:picLocks noChangeAspect="1"/>
          </p:cNvPicPr>
          <p:nvPr/>
        </p:nvPicPr>
        <p:blipFill>
          <a:blip r:embed="rId7"/>
          <a:stretch>
            <a:fillRect/>
          </a:stretch>
        </p:blipFill>
        <p:spPr>
          <a:xfrm>
            <a:off x="18817236" y="25209949"/>
            <a:ext cx="2133600" cy="2222500"/>
          </a:xfrm>
          <a:prstGeom prst="rect">
            <a:avLst/>
          </a:prstGeom>
        </p:spPr>
      </p:pic>
      <p:pic>
        <p:nvPicPr>
          <p:cNvPr id="49" name="Picture 48" descr="A close-up of a logo&#10;&#10;AI-generated content may be incorrect.">
            <a:extLst>
              <a:ext uri="{FF2B5EF4-FFF2-40B4-BE49-F238E27FC236}">
                <a16:creationId xmlns:a16="http://schemas.microsoft.com/office/drawing/2014/main" id="{0FA1F506-365E-556D-49D7-FA4F9E9E7105}"/>
              </a:ext>
            </a:extLst>
          </p:cNvPr>
          <p:cNvPicPr>
            <a:picLocks noChangeAspect="1"/>
          </p:cNvPicPr>
          <p:nvPr/>
        </p:nvPicPr>
        <p:blipFill>
          <a:blip r:embed="rId8"/>
          <a:stretch>
            <a:fillRect/>
          </a:stretch>
        </p:blipFill>
        <p:spPr>
          <a:xfrm>
            <a:off x="18369851" y="391148"/>
            <a:ext cx="2397207" cy="1476351"/>
          </a:xfrm>
          <a:prstGeom prst="rect">
            <a:avLst/>
          </a:prstGeom>
        </p:spPr>
      </p:pic>
      <p:pic>
        <p:nvPicPr>
          <p:cNvPr id="1026" name="Picture 2" descr="https://ubd.edu.bn/wp-content/uploads/2022/09/about-submenu-bg-1024x51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33271" y="7669097"/>
            <a:ext cx="9589883" cy="4876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8th English in South-East Asia Conference 2015 (ESEA-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39874" y="16397041"/>
            <a:ext cx="9638483" cy="699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591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1529</TotalTime>
  <Words>829</Words>
  <Application>Microsoft Office PowerPoint</Application>
  <PresentationFormat>Custom</PresentationFormat>
  <Paragraphs>74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宋体</vt:lpstr>
      <vt:lpstr>Aptos</vt:lpstr>
      <vt:lpstr>Aptos Display</vt:lpstr>
      <vt:lpstr>Arial</vt:lpstr>
      <vt:lpstr>Arial Black</vt:lpstr>
      <vt:lpstr>Calibri</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Khalil Hazazi bin Abd Latif</dc:creator>
  <cp:lastModifiedBy>Hannah Sanusi</cp:lastModifiedBy>
  <cp:revision>7</cp:revision>
  <dcterms:created xsi:type="dcterms:W3CDTF">2025-05-05T05:44:31Z</dcterms:created>
  <dcterms:modified xsi:type="dcterms:W3CDTF">2025-05-07T02:38:25Z</dcterms:modified>
</cp:coreProperties>
</file>